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0" r:id="rId4"/>
    <p:sldMasterId id="2147483661" r:id="rId5"/>
    <p:sldMasterId id="2147483662" r:id="rId6"/>
    <p:sldMasterId id="2147483663" r:id="rId7"/>
    <p:sldMasterId id="2147483664" r:id="rId8"/>
    <p:sldMasterId id="2147483665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29.xml" Type="http://schemas.openxmlformats.org/officeDocument/2006/relationships/slide" Id="rId39"/><Relationship Target="slides/slide28.xml" Type="http://schemas.openxmlformats.org/officeDocument/2006/relationships/slide" Id="rId38"/><Relationship Target="slides/slide27.xml" Type="http://schemas.openxmlformats.org/officeDocument/2006/relationships/slide" Id="rId37"/><Relationship Target="slides/slide9.xml" Type="http://schemas.openxmlformats.org/officeDocument/2006/relationships/slide" Id="rId19"/><Relationship Target="slides/slide26.xml" Type="http://schemas.openxmlformats.org/officeDocument/2006/relationships/slide" Id="rId36"/><Relationship Target="slides/slide8.xml" Type="http://schemas.openxmlformats.org/officeDocument/2006/relationships/slide" Id="rId18"/><Relationship Target="slides/slide7.xml" Type="http://schemas.openxmlformats.org/officeDocument/2006/relationships/slide" Id="rId17"/><Relationship Target="slides/slide6.xml" Type="http://schemas.openxmlformats.org/officeDocument/2006/relationships/slide" Id="rId16"/><Relationship Target="slides/slide5.xml" Type="http://schemas.openxmlformats.org/officeDocument/2006/relationships/slide" Id="rId15"/><Relationship Target="slides/slide4.xml" Type="http://schemas.openxmlformats.org/officeDocument/2006/relationships/slide" Id="rId14"/><Relationship Target="slides/slide20.xml" Type="http://schemas.openxmlformats.org/officeDocument/2006/relationships/slide" Id="rId30"/><Relationship Target="slides/slide2.xml" Type="http://schemas.openxmlformats.org/officeDocument/2006/relationships/slide" Id="rId12"/><Relationship Target="slides/slide21.xml" Type="http://schemas.openxmlformats.org/officeDocument/2006/relationships/slide" Id="rId31"/><Relationship Target="slides/slide3.xml" Type="http://schemas.openxmlformats.org/officeDocument/2006/relationships/slide" Id="rId13"/><Relationship Target="notesMasters/notesMaster1.xml" Type="http://schemas.openxmlformats.org/officeDocument/2006/relationships/notesMaster" Id="rId10"/><Relationship Target="slides/slide1.xml" Type="http://schemas.openxmlformats.org/officeDocument/2006/relationships/slide" Id="rId11"/><Relationship Target="slides/slide24.xml" Type="http://schemas.openxmlformats.org/officeDocument/2006/relationships/slide" Id="rId34"/><Relationship Target="slides/slide25.xml" Type="http://schemas.openxmlformats.org/officeDocument/2006/relationships/slide" Id="rId35"/><Relationship Target="slides/slide22.xml" Type="http://schemas.openxmlformats.org/officeDocument/2006/relationships/slide" Id="rId32"/><Relationship Target="slides/slide23.xml" Type="http://schemas.openxmlformats.org/officeDocument/2006/relationships/slide" Id="rId33"/><Relationship Target="slides/slide40.xml" Type="http://schemas.openxmlformats.org/officeDocument/2006/relationships/slide" Id="rId50"/><Relationship Target="slides/slide38.xml" Type="http://schemas.openxmlformats.org/officeDocument/2006/relationships/slide" Id="rId48"/><Relationship Target="slides/slide37.xml" Type="http://schemas.openxmlformats.org/officeDocument/2006/relationships/slide" Id="rId47"/><Relationship Target="slides/slide19.xml" Type="http://schemas.openxmlformats.org/officeDocument/2006/relationships/slide" Id="rId29"/><Relationship Target="slides/slide39.xml" Type="http://schemas.openxmlformats.org/officeDocument/2006/relationships/slide" Id="rId49"/><Relationship Target="slides/slide16.xml" Type="http://schemas.openxmlformats.org/officeDocument/2006/relationships/slide" Id="rId26"/><Relationship Target="slides/slide15.xml" Type="http://schemas.openxmlformats.org/officeDocument/2006/relationships/slide" Id="rId25"/><Relationship Target="slides/slide18.xml" Type="http://schemas.openxmlformats.org/officeDocument/2006/relationships/slide" Id="rId28"/><Relationship Target="slides/slide17.xml" Type="http://schemas.openxmlformats.org/officeDocument/2006/relationships/slide" Id="rId27"/><Relationship Target="presProps.xml" Type="http://schemas.openxmlformats.org/officeDocument/2006/relationships/presProps" Id="rId2"/><Relationship Target="slides/slide11.xml" Type="http://schemas.openxmlformats.org/officeDocument/2006/relationships/slide" Id="rId21"/><Relationship Target="slides/slide30.xml" Type="http://schemas.openxmlformats.org/officeDocument/2006/relationships/slide" Id="rId40"/><Relationship Target="theme/theme4.xml" Type="http://schemas.openxmlformats.org/officeDocument/2006/relationships/theme" Id="rId1"/><Relationship Target="slides/slide12.xml" Type="http://schemas.openxmlformats.org/officeDocument/2006/relationships/slide" Id="rId22"/><Relationship Target="slides/slide31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3.xml" Type="http://schemas.openxmlformats.org/officeDocument/2006/relationships/slide" Id="rId23"/><Relationship Target="slides/slide32.xml" Type="http://schemas.openxmlformats.org/officeDocument/2006/relationships/slide" Id="rId42"/><Relationship Target="tableStyles.xml" Type="http://schemas.openxmlformats.org/officeDocument/2006/relationships/tableStyles" Id="rId3"/><Relationship Target="slides/slide14.xml" Type="http://schemas.openxmlformats.org/officeDocument/2006/relationships/slide" Id="rId24"/><Relationship Target="slides/slide33.xml" Type="http://schemas.openxmlformats.org/officeDocument/2006/relationships/slide" Id="rId43"/><Relationship Target="slides/slide34.xml" Type="http://schemas.openxmlformats.org/officeDocument/2006/relationships/slide" Id="rId44"/><Relationship Target="slides/slide35.xml" Type="http://schemas.openxmlformats.org/officeDocument/2006/relationships/slide" Id="rId45"/><Relationship Target="slides/slide36.xml" Type="http://schemas.openxmlformats.org/officeDocument/2006/relationships/slide" Id="rId46"/><Relationship Target="slides/slide10.xml" Type="http://schemas.openxmlformats.org/officeDocument/2006/relationships/slide" Id="rId20"/><Relationship Target="slideMasters/slideMaster6.xml" Type="http://schemas.openxmlformats.org/officeDocument/2006/relationships/slideMaster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Masters/slideMaster5.xml" Type="http://schemas.openxmlformats.org/officeDocument/2006/relationships/slideMaster" Id="rId8"/><Relationship Target="slideMasters/slideMaster4.xml" Type="http://schemas.openxmlformats.org/officeDocument/2006/relationships/slideMaster" Id="rId7"/></Relationships>
</file>

<file path=ppt/notesMasters/_rels/notesMaster1.xml.rels><?xml version="1.0" encoding="UTF-8" standalone="yes"?><Relationships xmlns="http://schemas.openxmlformats.org/package/2006/relationships"><Relationship Target="../theme/theme6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1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The correct answer is “D”. </a:t>
            </a:r>
          </a:p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Page: 240   LO: 1   Difficulty: Moderate   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AACSB: 6, 9	BT: Knowledge 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The strength perspective assumes that the strength of a corporate culture is related to a firm’s long-term financial performance.</a:t>
            </a:r>
          </a:p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The fit perspective assumes that an organization’s culture must align with its business or strategic context</a:t>
            </a:r>
          </a:p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The adaptive perspective assumes that the most effective cultures help organizations anticipate and adapt to environmental changes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The correct answer is “B” - nonprofit  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232" name="Shape 232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2" name="Shape 2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Line managers have the authority to make decisions and usually have people reporting to them</a:t>
            </a:r>
          </a:p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Staff personnel have authority functions; they provide advice, recommendations, and research to the line managers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6" name="Shape 2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6" name="Shape 2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2" name="Shape 3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The correct answer is “A” – functional.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305" name="Shape 305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Multimedia Lecture Support Package to Accompany Basic Marketing</a:t>
            </a:r>
          </a:p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800" lang="en-US" i="0">
                <a:latin typeface="Times New Roman"/>
                <a:ea typeface="Times New Roman"/>
                <a:cs typeface="Times New Roman"/>
                <a:sym typeface="Times New Roman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0" name="Shape 3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4" name="Shape 3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1" name="Shape 3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8" name="Shape 3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5" name="Shape 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2" name="Shape 3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9" name="Shape 3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5" name="Shape 3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6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16764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-223837" marL="461963">
              <a:spcBef>
                <a:spcPts val="0"/>
              </a:spcBef>
              <a:buClr>
                <a:srgbClr val="366092"/>
              </a:buClr>
              <a:buFont typeface="Calibri"/>
              <a:buChar char="✦"/>
              <a:defRPr/>
            </a:lvl1pPr>
            <a:lvl2pPr rtl="0" indent="-144145" marL="798513">
              <a:spcBef>
                <a:spcPts val="0"/>
              </a:spcBef>
              <a:buClr>
                <a:srgbClr val="366092"/>
              </a:buClr>
              <a:buFont typeface="Calibri"/>
              <a:buChar char="9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y="1676400" x="4661885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-223837" marL="461963">
              <a:spcBef>
                <a:spcPts val="0"/>
              </a:spcBef>
              <a:buClr>
                <a:srgbClr val="366092"/>
              </a:buClr>
              <a:buFont typeface="Calibri"/>
              <a:buChar char="✦"/>
              <a:defRPr/>
            </a:lvl1pPr>
            <a:lvl2pPr rtl="0" indent="-144145" marL="798513">
              <a:spcBef>
                <a:spcPts val="0"/>
              </a:spcBef>
              <a:buClr>
                <a:srgbClr val="366092"/>
              </a:buClr>
              <a:buFont typeface="Calibri"/>
              <a:buChar char="9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457200" x="1347787"/>
            <a:ext cy="6095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524000" x="609600"/>
            <a:ext cy="4525963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buClr>
                <a:srgbClr val="006600"/>
              </a:buClr>
              <a:buFont typeface="Calibri"/>
              <a:buChar char="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y="1524000" x="4724400"/>
            <a:ext cy="4525963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buClr>
                <a:srgbClr val="006600"/>
              </a:buClr>
              <a:buFont typeface="Calibri"/>
              <a:buChar char="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 rot="5400000">
            <a:off y="-251619" x="2309018"/>
            <a:ext cy="8229600" cx="45259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y="914400" x="4800600"/>
            <a:ext cy="2743199" cx="350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y="4343400" x="4876800"/>
            <a:ext cy="1752600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/>
            </a:lvl1pPr>
            <a:lvl2pPr algn="ctr" rtl="0" marR="0" indent="0" marL="45720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-207962" marL="461963">
              <a:spcBef>
                <a:spcPts val="0"/>
              </a:spcBef>
              <a:buClr>
                <a:srgbClr val="244061"/>
              </a:buClr>
              <a:buFont typeface="Calibri"/>
              <a:buChar char="✦"/>
              <a:defRPr/>
            </a:lvl1pPr>
            <a:lvl2pPr rtl="0" indent="-207644" marL="860425">
              <a:spcBef>
                <a:spcPts val="0"/>
              </a:spcBef>
              <a:buClr>
                <a:srgbClr val="366092"/>
              </a:buClr>
              <a:buFont typeface="Calibri"/>
              <a:buChar char="9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7.xml" Type="http://schemas.openxmlformats.org/officeDocument/2006/relationships/theme" Id="rId8"/><Relationship Target="../slideLayouts/slideLayout7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media/image01.jpg" Type="http://schemas.openxmlformats.org/officeDocument/2006/relationships/image" Id="rId1"/><Relationship Target="../theme/theme8.xml" Type="http://schemas.openxmlformats.org/officeDocument/2006/relationships/theme" Id="rId3"/></Relationships>
</file>

<file path=ppt/slideMasters/_rels/slideMaster3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2"/><Relationship Target="../slideLayouts/slideLayout9.xml" Type="http://schemas.openxmlformats.org/officeDocument/2006/relationships/slideLayout" Id="rId1"/></Relationships>
</file>

<file path=ppt/slideMasters/_rels/slideMaster4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2"/><Relationship Target="../slideLayouts/slideLayout10.xml" Type="http://schemas.openxmlformats.org/officeDocument/2006/relationships/slideLayout" Id="rId1"/></Relationships>
</file>

<file path=ppt/slideMasters/_rels/slideMaster5.xml.rels><?xml version="1.0" encoding="UTF-8" standalone="yes"?><Relationships xmlns="http://schemas.openxmlformats.org/package/2006/relationships"><Relationship Target="../theme/theme5.xml" Type="http://schemas.openxmlformats.org/officeDocument/2006/relationships/theme" Id="rId2"/><Relationship Target="../slideLayouts/slideLayout11.xml" Type="http://schemas.openxmlformats.org/officeDocument/2006/relationships/slideLayout" Id="rId1"/></Relationships>
</file>

<file path=ppt/slideMasters/_rels/slideMaster6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2"/><Relationship Target="../slideLayouts/slideLayout12.xml" Type="http://schemas.openxmlformats.org/officeDocument/2006/relationships/slideLayout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y="0" x="0"/>
            <a:ext cy="1371599" cx="91440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Shape 42"/>
          <p:cNvCxnSpPr/>
          <p:nvPr/>
        </p:nvCxnSpPr>
        <p:spPr>
          <a:xfrm>
            <a:off y="1524000" x="0"/>
            <a:ext cy="0" cx="9144000"/>
          </a:xfrm>
          <a:prstGeom prst="straightConnector1">
            <a:avLst/>
          </a:prstGeom>
          <a:noFill/>
          <a:ln w="31750" cap="rnd">
            <a:solidFill>
              <a:srgbClr val="376092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43" name="Shape 43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1574FF">
              <a:alpha val="97254"/>
            </a:srgbClr>
          </a:solidFill>
          <a:ln w="25400" cap="rnd">
            <a:solidFill>
              <a:srgbClr val="385D8A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y="3962400" x="0"/>
            <a:ext cy="2895600" cx="9144000"/>
          </a:xfrm>
          <a:prstGeom prst="rect">
            <a:avLst/>
          </a:prstGeom>
          <a:solidFill>
            <a:srgbClr val="3366FF">
              <a:alpha val="72549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Shape 45"/>
          <p:cNvCxnSpPr/>
          <p:nvPr/>
        </p:nvCxnSpPr>
        <p:spPr>
          <a:xfrm>
            <a:off y="3962400" x="0"/>
            <a:ext cy="0" cx="9144000"/>
          </a:xfrm>
          <a:prstGeom prst="straightConnector1">
            <a:avLst/>
          </a:prstGeom>
          <a:noFill/>
          <a:ln w="38100" cap="rnd">
            <a:solidFill>
              <a:srgbClr val="4A7EBB"/>
            </a:solidFill>
            <a:prstDash val="solid"/>
            <a:miter/>
            <a:headEnd w="med" len="med" type="none"/>
            <a:tailEnd w="med" len="med" type="none"/>
          </a:ln>
        </p:spPr>
      </p:cxnSp>
      <p:pic>
        <p:nvPicPr>
          <p:cNvPr id="46" name="Shape 46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620712" x="609600"/>
            <a:ext cy="4789486" cx="374808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5" r:id="rId2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Shape 56"/>
          <p:cNvCxnSpPr/>
          <p:nvPr/>
        </p:nvCxnSpPr>
        <p:spPr>
          <a:xfrm>
            <a:off y="1066800" x="0"/>
            <a:ext cy="0" cx="381000"/>
          </a:xfrm>
          <a:prstGeom prst="straightConnector1">
            <a:avLst/>
          </a:prstGeom>
          <a:noFill/>
          <a:ln w="25400" cap="rnd">
            <a:solidFill>
              <a:srgbClr val="17375E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57" name="Shape 57"/>
          <p:cNvCxnSpPr/>
          <p:nvPr/>
        </p:nvCxnSpPr>
        <p:spPr>
          <a:xfrm rot="-5400000">
            <a:off y="685800" x="-457199"/>
            <a:ext cy="0" cx="1371599"/>
          </a:xfrm>
          <a:prstGeom prst="straightConnector1">
            <a:avLst/>
          </a:prstGeom>
          <a:noFill/>
          <a:ln w="25400" cap="rnd">
            <a:solidFill>
              <a:srgbClr val="95B3D7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58" name="Shape 58"/>
          <p:cNvCxnSpPr/>
          <p:nvPr/>
        </p:nvCxnSpPr>
        <p:spPr>
          <a:xfrm>
            <a:off y="1371600" x="228600"/>
            <a:ext cy="0" cx="8915400"/>
          </a:xfrm>
          <a:prstGeom prst="straightConnector1">
            <a:avLst/>
          </a:prstGeom>
          <a:noFill/>
          <a:ln w="25400" cap="rnd">
            <a:solidFill>
              <a:srgbClr val="95B3D7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59" name="Shape 59"/>
          <p:cNvCxnSpPr/>
          <p:nvPr/>
        </p:nvCxnSpPr>
        <p:spPr>
          <a:xfrm rot="5400000">
            <a:off y="3962400" x="-2514600"/>
            <a:ext cy="0" cx="5791200"/>
          </a:xfrm>
          <a:prstGeom prst="straightConnector1">
            <a:avLst/>
          </a:prstGeom>
          <a:noFill/>
          <a:ln w="25400" cap="rnd">
            <a:solidFill>
              <a:srgbClr val="17375E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60" name="Shape 60"/>
          <p:cNvCxnSpPr/>
          <p:nvPr/>
        </p:nvCxnSpPr>
        <p:spPr>
          <a:xfrm>
            <a:off y="1524000" x="0"/>
            <a:ext cy="0" cx="9144000"/>
          </a:xfrm>
          <a:prstGeom prst="straightConnector1">
            <a:avLst/>
          </a:prstGeom>
          <a:noFill/>
          <a:ln w="57150" cap="rnd">
            <a:solidFill>
              <a:srgbClr val="4A7EBB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61" name="Shape 6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y="6324600" x="457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y="6400800" x="6934200"/>
            <a:ext cy="457200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8-*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6" r:id="rId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Shape 71"/>
          <p:cNvCxnSpPr/>
          <p:nvPr/>
        </p:nvCxnSpPr>
        <p:spPr>
          <a:xfrm rot="-5400000">
            <a:off y="685800" x="-457199"/>
            <a:ext cy="0" cx="1371599"/>
          </a:xfrm>
          <a:prstGeom prst="straightConnector1">
            <a:avLst/>
          </a:prstGeom>
          <a:noFill/>
          <a:ln w="25400" cap="rnd">
            <a:solidFill>
              <a:srgbClr val="95B3D7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72" name="Shape 72"/>
          <p:cNvCxnSpPr/>
          <p:nvPr/>
        </p:nvCxnSpPr>
        <p:spPr>
          <a:xfrm>
            <a:off y="1371600" x="228600"/>
            <a:ext cy="0" cx="8915400"/>
          </a:xfrm>
          <a:prstGeom prst="straightConnector1">
            <a:avLst/>
          </a:prstGeom>
          <a:noFill/>
          <a:ln w="25400" cap="rnd">
            <a:solidFill>
              <a:srgbClr val="95B3D7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73" name="Shape 73"/>
          <p:cNvCxnSpPr/>
          <p:nvPr/>
        </p:nvCxnSpPr>
        <p:spPr>
          <a:xfrm>
            <a:off y="1524000" x="0"/>
            <a:ext cy="0" cx="9144000"/>
          </a:xfrm>
          <a:prstGeom prst="straightConnector1">
            <a:avLst/>
          </a:prstGeom>
          <a:noFill/>
          <a:ln w="57150" cap="rnd">
            <a:solidFill>
              <a:srgbClr val="4A7EBB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74" name="Shape 7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y="6324600" x="457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y="6400800" x="6934200"/>
            <a:ext cy="457200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8-*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7" r:id="rId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Shape 85"/>
          <p:cNvCxnSpPr/>
          <p:nvPr/>
        </p:nvCxnSpPr>
        <p:spPr>
          <a:xfrm>
            <a:off y="1524000" x="0"/>
            <a:ext cy="0" cx="9144000"/>
          </a:xfrm>
          <a:prstGeom prst="straightConnector1">
            <a:avLst/>
          </a:prstGeom>
          <a:noFill/>
          <a:ln w="31750" cap="rnd">
            <a:solidFill>
              <a:srgbClr val="558ED5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86" name="Shape 86"/>
          <p:cNvCxnSpPr/>
          <p:nvPr/>
        </p:nvCxnSpPr>
        <p:spPr>
          <a:xfrm>
            <a:off y="1524000" x="0"/>
            <a:ext cy="0" cx="9144000"/>
          </a:xfrm>
          <a:prstGeom prst="straightConnector1">
            <a:avLst/>
          </a:prstGeom>
          <a:noFill/>
          <a:ln w="57150" cap="rnd">
            <a:solidFill>
              <a:srgbClr val="4A7EBB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87" name="Shape 8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y="6324600" x="2286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y="6400800" x="6934200"/>
            <a:ext cy="457200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8-*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8" r:id="rId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type="ctrTitle"/>
          </p:nvPr>
        </p:nvSpPr>
        <p:spPr>
          <a:xfrm>
            <a:off y="4038600" x="5181600"/>
            <a:ext cy="1143000" cx="3505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Chapter Eight</a:t>
            </a:r>
          </a:p>
        </p:txBody>
      </p:sp>
      <p:sp>
        <p:nvSpPr>
          <p:cNvPr id="104" name="Shape 104"/>
          <p:cNvSpPr txBox="1"/>
          <p:nvPr>
            <p:ph idx="1" type="subTitle"/>
          </p:nvPr>
        </p:nvSpPr>
        <p:spPr>
          <a:xfrm>
            <a:off y="266700" x="4876800"/>
            <a:ext cy="3809999" cx="3962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1" cap="none" baseline="0" sz="3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Organizational Culture,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1" cap="none" baseline="0" sz="3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Structure, &amp; Design: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Blocks of the Organization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y="6594475" x="76200"/>
            <a:ext cy="244474" cx="175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1" cap="none" baseline="0" sz="1000" lang="en-US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McGraw-Hill/Irwin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y="6613525" x="4572000"/>
            <a:ext cy="244474" cx="4495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1" cap="none" baseline="0" sz="1000" lang="en-US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2013 by The McGraw-Hill Companies, Inc. All rights reserved</a:t>
            </a:r>
            <a:r>
              <a:rPr strike="noStrike" u="none" b="1" cap="none" baseline="0" sz="1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Three Levels of Organizational Culture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17907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Calibri"/>
              <a:buNone/>
            </a:pPr>
            <a:r>
              <a:rPr strike="noStrike" u="none" b="1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Level 2: Espoused Values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Espoused values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explicitly stated values and norms preferred by an organization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Enacted values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 the values and norms actually exhibited in the organization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Three Levels of Organizational Culture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18034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Calibri"/>
              <a:buNone/>
            </a:pPr>
            <a:r>
              <a:rPr strike="noStrike" u="none" b="1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Level 3: Basic Assumptions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 the core values of the organization’s culture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those taken for granted and highly resistant to change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How Employees Learn Culture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17526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Symbol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object, act, quality, or event that conveys meaning to others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Story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narrative based on true events, which is repeated – and sometimes embellished upon – to emphasize a particular value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How Employees Learn Culture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18034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Hero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 whose accomplishments embody the values of the organization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Rites and rituals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 and ceremonies, planned an unplanned, that celebrate important occasions and accomplishments in the organization’s life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17653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In the Mary Kay Cosmetics Co., the best salespeople receive pink Cadillacs in special awards ceremonies.  This is an example of a: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Symbol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Rite or ritual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A and C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Four Functions of </a:t>
            </a:r>
            <a:b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Organizational Culture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730375" x="1831975"/>
            <a:ext cy="4897436" cx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y="1730375" x="149225"/>
            <a:ext cy="369886" cx="167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8.3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Cultures For Enhancing Economic Performance: Three Perspectives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03375" x="457200"/>
            <a:ext cy="5029199" cx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Process of Cultural Change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514350" marL="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 statements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330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Slogans &amp; sayings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330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Stories,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legends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&amp; myths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330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 reaction to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crises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330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 modeling, training, &amp; coaching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330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Physical design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Process of Cultural Change (cont.)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y="1816100" x="5334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747712" marL="7477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strike="noStrike" u="none" b="0" cap="none" baseline="0" sz="36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7.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Rewards,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titles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promotions, &amp;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bonuses</a:t>
            </a:r>
          </a:p>
          <a:p>
            <a:pPr algn="l" rtl="0" lvl="0" marR="0" indent="-747712" marL="747712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0" cap="none" baseline="0" sz="36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8.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Organizational goals &amp; performance criteria</a:t>
            </a:r>
          </a:p>
          <a:p>
            <a:pPr algn="l" rtl="0" lvl="0" marR="0" indent="-747712" marL="747712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0" cap="none" baseline="0" sz="34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strike="noStrike" u="none" b="0" cap="none" baseline="0" sz="36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9.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Measurable &amp;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controllable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activities</a:t>
            </a:r>
          </a:p>
          <a:p>
            <a:pPr algn="l" rtl="0" lvl="0" marR="0" indent="-747712" marL="747712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0" cap="none" baseline="0" sz="36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10.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Organizational structure</a:t>
            </a:r>
          </a:p>
          <a:p>
            <a:pPr algn="l" rtl="0" lvl="0" marR="0" indent="-747712" marL="747712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0" cap="none" baseline="0" sz="36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11.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Organizational systems &amp;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procedures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Organizational Structure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y="1892300" x="4572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system of consciously coordinated activities or forces of two or more people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For-profit, nonprofit, </a:t>
            </a:r>
            <a:b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mutual-benefit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052636" x="5257800"/>
            <a:ext cy="4140199" cx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Major Questions You Should Be Able to Answer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8034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627062" marL="6270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32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8.1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do I find out about an organization’s “social glue,” its normal way of doing business?</a:t>
            </a:r>
          </a:p>
          <a:p>
            <a:pPr algn="l" rtl="0" lvl="0" marR="0" indent="-627062" marL="6270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32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8.2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can be done to an organization’s culture to increase its economic performance?</a:t>
            </a:r>
          </a:p>
          <a:p>
            <a:pPr algn="l" rtl="0" lvl="0" marR="0" indent="-627062" marL="6270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32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8.3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are for-profit, nonprofit, and mutual-benefit organizations structured?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y="18161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The United Way, a charitable organization, is considered a ______ organization.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For-profit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Nonprofit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Mutual-benefit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be any one of the above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Organization Chart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y="1752600" x="4445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 Chart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box-and-lines illustration showing the formal lines of authority and the organization’s official positions or work specializations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Organization Chart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722436" x="952500"/>
            <a:ext cy="4932362" cx="72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y="1690686" x="76200"/>
            <a:ext cy="338136" cx="175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8.4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y="1722436" x="6858000"/>
            <a:ext cy="307974" cx="1981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for a Hospital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Common Elements of Organizations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y="17907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514350" marL="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25000"/>
              <a:buFont typeface="Calibri"/>
              <a:buAutoNum type="arabicPeriod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purpose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unifies employees or members and gives everyone an understanding of the organization’s reason for being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3300"/>
              </a:buClr>
              <a:buSzPct val="125000"/>
              <a:buFont typeface="Calibri"/>
              <a:buAutoNum type="arabicPeriod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Coordinated effort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the coordination of individual effort into group wide effort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3300"/>
              </a:buClr>
              <a:buSzPct val="125000"/>
              <a:buFont typeface="Calibri"/>
              <a:buAutoNum type="arabicPeriod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Division of labor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arrangement of having discrete parts of a task done by different people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Common Elements of Organizations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y="18034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514350" marL="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25000"/>
              <a:buFont typeface="Calibri"/>
              <a:buAutoNum startAt="4" type="arabicPeriod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Hierarchy of authority 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control mechanism for making sure the right people do the right things at the right time</a:t>
            </a:r>
          </a:p>
          <a:p>
            <a:pPr algn="l" rtl="0" lvl="1" marR="0" indent="-517525" marL="9112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Unity of command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3300"/>
              </a:buClr>
              <a:buSzPct val="125000"/>
              <a:buFont typeface="Calibri"/>
              <a:buAutoNum startAt="4" type="arabicPeriod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Span of control 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refers to the number of people reporting directly to a given manager</a:t>
            </a:r>
          </a:p>
          <a:p>
            <a:pPr algn="l" rtl="0" lvl="1" marR="0" indent="-517525" marL="9112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Narrow, wide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Common Elements of Organizations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y="1798636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514350" marL="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25000"/>
              <a:buFont typeface="Calibri"/>
              <a:buAutoNum startAt="6" type="arabicPeriod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Authority, responsibility, &amp; delegation</a:t>
            </a:r>
          </a:p>
          <a:p>
            <a:pPr algn="l" rtl="0" lvl="1" marR="0" indent="-517525" marL="9112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Authority – rights inherent in a managerial position to make decisions and utilize resources</a:t>
            </a:r>
          </a:p>
          <a:p>
            <a:pPr algn="l" rtl="0" lvl="1" marR="0" indent="-517525" marL="9112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Accountability – managers must report and justify work results to the managers above them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Common Elements of Organizations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y="17653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514350" marL="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25000"/>
              <a:buFont typeface="Calibri"/>
              <a:buAutoNum startAt="6" type="arabicPeriod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Authority, responsibility, &amp; delegation (cont.)</a:t>
            </a:r>
          </a:p>
          <a:p>
            <a:pPr algn="l" rtl="0" lvl="1" marR="0" indent="-517525" marL="9112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ct val="110000"/>
              <a:buFont typeface="Calibri"/>
              <a:buChar char="9"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Responsibility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obligation you have to perform the tasks assigned to you</a:t>
            </a:r>
          </a:p>
          <a:p>
            <a:pPr algn="l" rtl="0" lvl="1" marR="0" indent="-517525" marL="9112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ct val="110000"/>
              <a:buFont typeface="Calibri"/>
              <a:buChar char="9"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Delegation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process of assigning managerial authority and responsibility to managers and employees lower in the hierarchy</a:t>
            </a:r>
          </a:p>
          <a:p>
            <a:pPr algn="l" rtl="0" lvl="1" marR="0" indent="-321944" marL="9112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Font typeface="Calibri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Line and Staff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68461" x="669925"/>
            <a:ext cy="4732336" cx="780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y="1676400" x="152400"/>
            <a:ext cy="338136" cx="18176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8.5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9" name="Shape 2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Common Elements of Organizations</a:t>
            </a: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y="17526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514350" marL="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25000"/>
              <a:buFont typeface="Calibri"/>
              <a:buAutoNum startAt="7" type="arabicPeriod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Centralization versus decentralization of authority</a:t>
            </a:r>
          </a:p>
          <a:p>
            <a:pPr algn="l" rtl="0" lvl="1" marR="0" indent="-517525" marL="9112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ct val="110000"/>
              <a:buFont typeface="Calibri"/>
              <a:buChar char="9"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Centralized authority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important decisions are made by higher-level managers</a:t>
            </a:r>
          </a:p>
          <a:p>
            <a:pPr algn="l" rtl="0" lvl="1" marR="0" indent="-517525" marL="9112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ct val="110000"/>
              <a:buFont typeface="Calibri"/>
              <a:buChar char="9"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Decentralized authority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important decisions are made by middle-level and supervisory-level managers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Basic Types of Organizational Structures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y="1790700" x="4572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structure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authority is centralized in a single person with few rules and low work specialization</a:t>
            </a: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76436" x="4648200"/>
            <a:ext cy="4043362" cx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Major Questions You Should Be Able to Answer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627062" marL="6270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32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8.4</a:t>
            </a:r>
            <a:r>
              <a:rPr strike="noStrike" u="none" b="0" cap="none" baseline="0" sz="32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 join an organization, what seven elements should I look for?</a:t>
            </a:r>
          </a:p>
          <a:p>
            <a:pPr algn="l" rtl="0" lvl="0" marR="0" indent="-627062" marL="6270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32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8.5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would one describe the three types of organizational design?</a:t>
            </a:r>
          </a:p>
          <a:p>
            <a:pPr algn="l" rtl="0" lvl="0" marR="0" indent="-627062" marL="6270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32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8.6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factors affect the design of an organization’s structure?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Basic Types of Organizational Structures</a:t>
            </a:r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y="1816100" x="4572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Functional structure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with similar occupational specialties are put together in formal groups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133600" x="4267200"/>
            <a:ext cy="4100512" cx="46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XYZ Hospital has a Chief of Medical Services, a Director of Administrative Services, and a Director of Outpatient Services.  XYZ has a ___________ structure.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Functional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Divisional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04A7B"/>
              </a:buClr>
              <a:buSzPct val="125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Matrix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Basic Types of Organizational Structures</a:t>
            </a: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y="1828800" x="4572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Divisional structure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with diverse occupational specialties are put together in formal groups by similar products, customers or geographic regions</a:t>
            </a: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98625" x="4724400"/>
            <a:ext cy="4892675" cx="4065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3" name="Shape 3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Basic Types of Organizational Structures</a:t>
            </a: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y="1739900" x="3048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Matrix structure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organization combines functional and divisional chains </a:t>
            </a:r>
            <a:b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command in a </a:t>
            </a:r>
            <a:b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grid so that there </a:t>
            </a:r>
            <a:b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two command </a:t>
            </a:r>
            <a:b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structures-vertical </a:t>
            </a:r>
            <a:b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horizontal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844800" x="4394200"/>
            <a:ext cy="3429000" cx="453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0" name="Shape 3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Basic Types of Organizational Structures</a:t>
            </a:r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y="1866900" x="4572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design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Teams or workgroups, either temporary or permanent, are used to improve collaboration and work on shared tasks by breaking down internal boundaries.</a:t>
            </a: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478086" x="4675187"/>
            <a:ext cy="3201987" cx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7" name="Shape 3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Basic Types of Organizational Structures</a:t>
            </a:r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y="1866900" x="4572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Hollow structure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organization has a central core of key functions and outsources other functions to vendors who can do them cheaper or faster</a:t>
            </a: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667000" x="4495800"/>
            <a:ext cy="3216275" cx="4506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34" name="Shape 3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Basic Types of Organizational Structures</a:t>
            </a:r>
          </a:p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y="1816100" x="4572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Modular structure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firm assembles product chunks, or modules, provided by outside </a:t>
            </a:r>
            <a:b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contractors</a:t>
            </a:r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43136" x="5157787"/>
            <a:ext cy="3392486" cx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41" name="Shape 3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Example: MySQL</a:t>
            </a:r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y="17907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MySQL employs 320 workers in 25 countries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70% work from home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Productivity is measured strictly by output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MySQL hires strictly for skill, not “the ability to play nicely with other</a:t>
            </a: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419600" x="5257800"/>
            <a:ext cy="1828800" cx="24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48" name="Shape 3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Mechanistic vs. Organic Organizations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y="1828800" x="152400"/>
            <a:ext cy="369886" cx="1295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8.1</a:t>
            </a:r>
          </a:p>
        </p:txBody>
      </p:sp>
      <p:pic>
        <p:nvPicPr>
          <p:cNvPr id="351" name="Shape 35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362200" x="517525"/>
            <a:ext cy="3781425" cx="810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55" name="Shape 3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Differentiation vs. Integration</a:t>
            </a:r>
          </a:p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y="1790700" x="4572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Differentiation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tendency of the parts of an organization to disperse and fragment</a:t>
            </a:r>
          </a:p>
        </p:txBody>
      </p:sp>
      <p:sp>
        <p:nvSpPr>
          <p:cNvPr id="358" name="Shape 358"/>
          <p:cNvSpPr txBox="1"/>
          <p:nvPr>
            <p:ph idx="2" type="body"/>
          </p:nvPr>
        </p:nvSpPr>
        <p:spPr>
          <a:xfrm>
            <a:off y="1790700" x="4662487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r>
              <a:rPr strike="noStrike" u="none" b="0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tendency of the parts of an organization to draw together to achieve a common purpose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What Is an Organizational Culture?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7907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Organizational culture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of shared beliefs and values that develops within an organization and guides the behavior of its members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called </a:t>
            </a:r>
            <a:b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corporate culture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530600" x="4495800"/>
            <a:ext cy="2790825" cx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62" name="Shape 3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Stages in the Life of an Organization</a:t>
            </a:r>
          </a:p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y="17526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Calibri"/>
              <a:buNone/>
            </a:pPr>
            <a:r>
              <a:rPr strike="noStrike" u="none" b="1" cap="none" baseline="0" sz="28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Stage 1</a:t>
            </a:r>
            <a:r>
              <a:rPr strike="noStrike" u="none" b="1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Birth stage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the organization is created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Calibri"/>
              <a:buNone/>
            </a:pPr>
            <a:r>
              <a:rPr strike="noStrike" u="none" b="1" cap="none" baseline="0" sz="28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Stage 2</a:t>
            </a:r>
            <a:r>
              <a:rPr strike="noStrike" u="none" b="1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Youth stage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growth and expansion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Calibri"/>
              <a:buNone/>
            </a:pPr>
            <a:r>
              <a:rPr strike="noStrike" u="none" b="1" cap="none" baseline="0" sz="28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Stage 3</a:t>
            </a:r>
            <a:r>
              <a:rPr strike="noStrike" u="none" b="1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Midlife stage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period of growth evolving into 		   stability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Calibri"/>
              <a:buNone/>
            </a:pPr>
            <a:r>
              <a:rPr strike="noStrike" u="none" b="1" cap="none" baseline="0" sz="28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Stage 4</a:t>
            </a:r>
            <a:r>
              <a:rPr strike="noStrike" u="none" b="1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Maturity stage 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-organization becomes very 		       bureaucratic, large, and mechanistic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Culture Plus Structure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819400" x="438150"/>
            <a:ext cy="1219199" cx="8267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y="1676400" x="152400"/>
            <a:ext cy="307974" cx="175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8.1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Competing Values Framework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81200" x="776287"/>
            <a:ext cy="4041774" cx="783431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y="1676400" x="152400"/>
            <a:ext cy="304799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8.2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Four Types of Organizational Culture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17907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Clan culture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focused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 flexibility rather than stability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encourages collaboration among employees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Adhocracy culture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attempts to create innovative products by being adaptable, creative, and quick to respond to changes in the marketplace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Four Types of Organizational Culture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18161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culture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focused on the external environment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driven by competition and a strong desire to deliver results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Hierarchy culture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apt to have a formalized structured work environment aimed at achieving effectiveness through a variety of control mechanisms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Three Levels of Organizational Culture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17399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Calibri"/>
              <a:buNone/>
            </a:pPr>
            <a:r>
              <a:rPr strike="noStrike" u="none" b="1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Level 1: Observable artifacts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manifestations such as manner of dress, awards, myths and stories about the company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visible behavior exhibited by managers and employees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038600" x="3962400"/>
            <a:ext cy="2514599" cx="379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5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