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8.xml" ContentType="application/vnd.openxmlformats-officedocument.theme+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0" r:id="rId4"/>
    <p:sldMasterId id="2147483661" r:id="rId5"/>
    <p:sldMasterId id="2147483662" r:id="rId6"/>
    <p:sldMasterId id="2147483663" r:id="rId7"/>
    <p:sldMasterId id="2147483664" r:id="rId8"/>
    <p:sldMasterId id="214748366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29.xml" Type="http://schemas.openxmlformats.org/officeDocument/2006/relationships/slide" Id="rId39"/><Relationship Target="slides/slide28.xml" Type="http://schemas.openxmlformats.org/officeDocument/2006/relationships/slide" Id="rId38"/><Relationship Target="slides/slide27.xml" Type="http://schemas.openxmlformats.org/officeDocument/2006/relationships/slide" Id="rId37"/><Relationship Target="slides/slide9.xml" Type="http://schemas.openxmlformats.org/officeDocument/2006/relationships/slide" Id="rId19"/><Relationship Target="slides/slide26.xml" Type="http://schemas.openxmlformats.org/officeDocument/2006/relationships/slide" Id="rId36"/><Relationship Target="slides/slide8.xml" Type="http://schemas.openxmlformats.org/officeDocument/2006/relationships/slide" Id="rId18"/><Relationship Target="slides/slide7.xml" Type="http://schemas.openxmlformats.org/officeDocument/2006/relationships/slide" Id="rId17"/><Relationship Target="slides/slide6.xml" Type="http://schemas.openxmlformats.org/officeDocument/2006/relationships/slide" Id="rId16"/><Relationship Target="slides/slide5.xml" Type="http://schemas.openxmlformats.org/officeDocument/2006/relationships/slide" Id="rId15"/><Relationship Target="slides/slide4.xml" Type="http://schemas.openxmlformats.org/officeDocument/2006/relationships/slide" Id="rId14"/><Relationship Target="slides/slide20.xml" Type="http://schemas.openxmlformats.org/officeDocument/2006/relationships/slide" Id="rId30"/><Relationship Target="slides/slide2.xml" Type="http://schemas.openxmlformats.org/officeDocument/2006/relationships/slide" Id="rId12"/><Relationship Target="slides/slide21.xml" Type="http://schemas.openxmlformats.org/officeDocument/2006/relationships/slide" Id="rId31"/><Relationship Target="slides/slide3.xml" Type="http://schemas.openxmlformats.org/officeDocument/2006/relationships/slide" Id="rId13"/><Relationship Target="notesMasters/notesMaster1.xml" Type="http://schemas.openxmlformats.org/officeDocument/2006/relationships/notesMaster" Id="rId10"/><Relationship Target="slides/slide1.xml" Type="http://schemas.openxmlformats.org/officeDocument/2006/relationships/slide" Id="rId11"/><Relationship Target="slides/slide24.xml" Type="http://schemas.openxmlformats.org/officeDocument/2006/relationships/slide" Id="rId34"/><Relationship Target="slides/slide25.xml" Type="http://schemas.openxmlformats.org/officeDocument/2006/relationships/slide" Id="rId35"/><Relationship Target="slides/slide22.xml" Type="http://schemas.openxmlformats.org/officeDocument/2006/relationships/slide" Id="rId32"/><Relationship Target="slides/slide23.xml" Type="http://schemas.openxmlformats.org/officeDocument/2006/relationships/slide" Id="rId33"/><Relationship Target="slides/slide40.xml" Type="http://schemas.openxmlformats.org/officeDocument/2006/relationships/slide" Id="rId50"/><Relationship Target="slides/slide38.xml" Type="http://schemas.openxmlformats.org/officeDocument/2006/relationships/slide" Id="rId48"/><Relationship Target="slides/slide37.xml" Type="http://schemas.openxmlformats.org/officeDocument/2006/relationships/slide" Id="rId47"/><Relationship Target="slides/slide19.xml" Type="http://schemas.openxmlformats.org/officeDocument/2006/relationships/slide" Id="rId29"/><Relationship Target="slides/slide39.xml" Type="http://schemas.openxmlformats.org/officeDocument/2006/relationships/slide" Id="rId49"/><Relationship Target="slides/slide16.xml" Type="http://schemas.openxmlformats.org/officeDocument/2006/relationships/slide" Id="rId26"/><Relationship Target="slides/slide15.xml" Type="http://schemas.openxmlformats.org/officeDocument/2006/relationships/slide" Id="rId25"/><Relationship Target="slides/slide18.xml" Type="http://schemas.openxmlformats.org/officeDocument/2006/relationships/slide" Id="rId28"/><Relationship Target="slides/slide17.xml" Type="http://schemas.openxmlformats.org/officeDocument/2006/relationships/slide" Id="rId27"/><Relationship Target="presProps.xml" Type="http://schemas.openxmlformats.org/officeDocument/2006/relationships/presProps" Id="rId2"/><Relationship Target="slides/slide11.xml" Type="http://schemas.openxmlformats.org/officeDocument/2006/relationships/slide" Id="rId21"/><Relationship Target="slides/slide30.xml" Type="http://schemas.openxmlformats.org/officeDocument/2006/relationships/slide" Id="rId40"/><Relationship Target="theme/theme7.xml" Type="http://schemas.openxmlformats.org/officeDocument/2006/relationships/theme" Id="rId1"/><Relationship Target="slides/slide12.xml" Type="http://schemas.openxmlformats.org/officeDocument/2006/relationships/slide" Id="rId22"/><Relationship Target="slides/slide31.xml" Type="http://schemas.openxmlformats.org/officeDocument/2006/relationships/slide" Id="rId41"/><Relationship Target="slideMasters/slideMaster1.xml" Type="http://schemas.openxmlformats.org/officeDocument/2006/relationships/slideMaster" Id="rId4"/><Relationship Target="slides/slide13.xml" Type="http://schemas.openxmlformats.org/officeDocument/2006/relationships/slide" Id="rId23"/><Relationship Target="slides/slide32.xml" Type="http://schemas.openxmlformats.org/officeDocument/2006/relationships/slide" Id="rId42"/><Relationship Target="tableStyles.xml" Type="http://schemas.openxmlformats.org/officeDocument/2006/relationships/tableStyles" Id="rId3"/><Relationship Target="slides/slide14.xml" Type="http://schemas.openxmlformats.org/officeDocument/2006/relationships/slide" Id="rId24"/><Relationship Target="slides/slide33.xml" Type="http://schemas.openxmlformats.org/officeDocument/2006/relationships/slide" Id="rId43"/><Relationship Target="slides/slide34.xml" Type="http://schemas.openxmlformats.org/officeDocument/2006/relationships/slide" Id="rId44"/><Relationship Target="slides/slide35.xml" Type="http://schemas.openxmlformats.org/officeDocument/2006/relationships/slide" Id="rId45"/><Relationship Target="slides/slide36.xml" Type="http://schemas.openxmlformats.org/officeDocument/2006/relationships/slide" Id="rId46"/><Relationship Target="slides/slide10.xml" Type="http://schemas.openxmlformats.org/officeDocument/2006/relationships/slide" Id="rId20"/><Relationship Target="slideMasters/slideMaster6.xml" Type="http://schemas.openxmlformats.org/officeDocument/2006/relationships/slide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4.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rnd">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685211"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685211" x="3884612"/>
            <a:ext cy="457200" cx="2971799"/>
          </a:xfrm>
          <a:prstGeom prst="rect">
            <a:avLst/>
          </a:prstGeom>
          <a:noFill/>
          <a:ln>
            <a:noFill/>
          </a:ln>
        </p:spPr>
        <p:txBody>
          <a:bodyPr bIns="91425" rIns="91425" lIns="91425" tIns="91425" anchor="b" anchorCtr="0">
            <a:noAutofit/>
          </a:bodyPr>
          <a:lstStyle/>
          <a:p>
            <a:pPr lvl="0" indent="-8890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9" name="Shape 1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8" name="Shape 16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75" name="Shape 1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1" name="Shape 18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8" name="Shape 18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194" name="Shape 19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The correct answer is “A” – intuition. See previous slide.</a:t>
            </a:r>
          </a:p>
        </p:txBody>
      </p:sp>
      <p:sp>
        <p:nvSpPr>
          <p:cNvPr id="195" name="Shape 19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1" name="Shape 2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7" name="Shape 20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3" name="Shape 21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219" name="Shape 21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The correct answer is “C” – people are trying to mislead you. See previous slide. </a:t>
            </a:r>
          </a:p>
        </p:txBody>
      </p:sp>
      <p:sp>
        <p:nvSpPr>
          <p:cNvPr id="220" name="Shape 220"/>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7" name="Shape 2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5" name="Shape 1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2" name="Shape 232"/>
        <p:cNvGrpSpPr/>
        <p:nvPr/>
      </p:nvGrpSpPr>
      <p:grpSpPr>
        <a:xfrm>
          <a:off y="0" x="0"/>
          <a:ext cy="0" cx="0"/>
          <a:chOff y="0" x="0"/>
          <a:chExt cy="0" cx="0"/>
        </a:xfrm>
      </p:grpSpPr>
      <p:sp>
        <p:nvSpPr>
          <p:cNvPr id="233" name="Shape 23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4" name="Shape 23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40" name="Shape 2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246" name="Shape 24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Value orientation – reflects the extent to which a person focuses on either task and technical concerns or people and social concerns when making decisions</a:t>
            </a:r>
          </a:p>
          <a:p>
            <a:pPr algn="l" rtl="0" lvl="0" marR="0" indent="0" marL="0">
              <a:spcBef>
                <a:spcPts val="0"/>
              </a:spcBef>
              <a:buSzPct val="25000"/>
              <a:buFont typeface="Arial"/>
              <a:buNone/>
            </a:pPr>
            <a:r>
              <a:rPr strike="noStrike" u="none" b="0" cap="none" baseline="0" sz="1800" lang="en-US" i="0"/>
              <a:t>Tolerance for ambiguity – extent to which a person has a high need for structure or control in his life</a:t>
            </a:r>
          </a:p>
        </p:txBody>
      </p:sp>
      <p:sp>
        <p:nvSpPr>
          <p:cNvPr id="247" name="Shape 247"/>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4" name="Shape 2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0" name="Shape 2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6" name="Shape 2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272" name="Shape 27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The correct answer is “B” - behavioral   </a:t>
            </a:r>
          </a:p>
          <a:p>
            <a:pPr algn="l" rtl="0" lvl="0" marR="0" indent="0" marL="0">
              <a:spcBef>
                <a:spcPts val="0"/>
              </a:spcBef>
              <a:buFont typeface="Arial"/>
              <a:buNone/>
            </a:pPr>
            <a:r>
              <a:t/>
            </a:r>
            <a:endParaRPr strike="noStrike" u="none" b="0" cap="none" baseline="0" sz="1800" i="0"/>
          </a:p>
          <a:p>
            <a:pPr>
              <a:spcBef>
                <a:spcPts val="0"/>
              </a:spcBef>
              <a:buNone/>
            </a:pPr>
            <a:r>
              <a:t/>
            </a:r>
            <a:endParaRPr strike="noStrike" u="none" b="0" cap="none" baseline="0" sz="1800" i="0"/>
          </a:p>
        </p:txBody>
      </p:sp>
      <p:sp>
        <p:nvSpPr>
          <p:cNvPr id="273" name="Shape 273"/>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7" name="Shape 277"/>
        <p:cNvGrpSpPr/>
        <p:nvPr/>
      </p:nvGrpSpPr>
      <p:grpSpPr>
        <a:xfrm>
          <a:off y="0" x="0"/>
          <a:ext cy="0" cx="0"/>
          <a:chOff y="0" x="0"/>
          <a:chExt cy="0" cx="0"/>
        </a:xfrm>
      </p:grpSpPr>
      <p:sp>
        <p:nvSpPr>
          <p:cNvPr id="278" name="Shape 27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9" name="Shape 27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3" name="Shape 283"/>
        <p:cNvGrpSpPr/>
        <p:nvPr/>
      </p:nvGrpSpPr>
      <p:grpSpPr>
        <a:xfrm>
          <a:off y="0" x="0"/>
          <a:ext cy="0" cx="0"/>
          <a:chOff y="0" x="0"/>
          <a:chExt cy="0" cx="0"/>
        </a:xfrm>
      </p:grpSpPr>
      <p:sp>
        <p:nvSpPr>
          <p:cNvPr id="284" name="Shape 28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85" name="Shape 28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0" name="Shape 290"/>
        <p:cNvGrpSpPr/>
        <p:nvPr/>
      </p:nvGrpSpPr>
      <p:grpSpPr>
        <a:xfrm>
          <a:off y="0" x="0"/>
          <a:ext cy="0" cx="0"/>
          <a:chOff y="0" x="0"/>
          <a:chExt cy="0" cx="0"/>
        </a:xfrm>
      </p:grpSpPr>
      <p:sp>
        <p:nvSpPr>
          <p:cNvPr id="291" name="Shape 29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92" name="Shape 29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1" name="Shape 12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298" name="Shape 29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1" cap="none" baseline="0" sz="1800" lang="en-US" i="0"/>
              <a:t>Relaxed avoidance </a:t>
            </a:r>
            <a:r>
              <a:rPr strike="noStrike" u="none" b="0" cap="none" baseline="0" sz="1800" lang="en-US" i="0"/>
              <a:t>- manager decides to take no action in the belief there will be no great negative consequences</a:t>
            </a:r>
          </a:p>
          <a:p>
            <a:pPr algn="l" rtl="0" lvl="0" marR="0" indent="0" marL="0">
              <a:spcBef>
                <a:spcPts val="0"/>
              </a:spcBef>
              <a:buSzPct val="25000"/>
              <a:buFont typeface="Arial"/>
              <a:buNone/>
            </a:pPr>
            <a:r>
              <a:rPr strike="noStrike" u="none" b="1" cap="none" baseline="0" sz="1800" lang="en-US" i="0"/>
              <a:t>Relaxed change  </a:t>
            </a:r>
            <a:r>
              <a:rPr strike="noStrike" u="none" b="0" cap="none" baseline="0" sz="1800" lang="en-US" i="0"/>
              <a:t>- manager realizes that complete inaction will have negative consequences but opts for the first available alternative that involves low risk</a:t>
            </a:r>
          </a:p>
          <a:p>
            <a:pPr algn="l" rtl="0" lvl="0" marR="0" indent="0" marL="0">
              <a:spcBef>
                <a:spcPts val="0"/>
              </a:spcBef>
              <a:buSzPct val="25000"/>
              <a:buFont typeface="Arial"/>
              <a:buNone/>
            </a:pPr>
            <a:r>
              <a:rPr strike="noStrike" u="none" b="1" cap="none" baseline="0" sz="1800" lang="en-US" i="0"/>
              <a:t>Defensive avoidance  </a:t>
            </a:r>
            <a:r>
              <a:rPr strike="noStrike" u="none" b="0" cap="none" baseline="0" sz="1800" lang="en-US" i="0"/>
              <a:t>- manager can’t find a good solution and follows by procrastinating, passing the buck, or denying the risk of any negative consequences</a:t>
            </a:r>
          </a:p>
          <a:p>
            <a:pPr algn="l" rtl="0" lvl="0" marR="0" indent="0" marL="0">
              <a:spcBef>
                <a:spcPts val="0"/>
              </a:spcBef>
              <a:buSzPct val="25000"/>
              <a:buFont typeface="Arial"/>
              <a:buNone/>
            </a:pPr>
            <a:r>
              <a:rPr strike="noStrike" u="none" b="1" cap="none" baseline="0" sz="1800" lang="en-US" i="0"/>
              <a:t>Panic</a:t>
            </a:r>
            <a:r>
              <a:rPr strike="noStrike" u="none" b="0" cap="none" baseline="0" sz="1800" lang="en-US" i="0"/>
              <a:t>  - manager is frantic to get rid of the problem that he can’t deal with the situation realistically</a:t>
            </a:r>
          </a:p>
          <a:p>
            <a:pPr>
              <a:spcBef>
                <a:spcPts val="0"/>
              </a:spcBef>
              <a:buNone/>
            </a:pPr>
            <a:r>
              <a:t/>
            </a:r>
            <a:endParaRPr strike="noStrike" u="none" b="0" cap="none" baseline="0" sz="1800" i="0"/>
          </a:p>
        </p:txBody>
      </p:sp>
      <p:sp>
        <p:nvSpPr>
          <p:cNvPr id="299" name="Shape 29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05" name="Shape 30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311" name="Shape 31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buSzPct val="25000"/>
              <a:buFont typeface="Arial"/>
              <a:buNone/>
            </a:pPr>
            <a:r>
              <a:rPr strike="noStrike" u="none" b="0" cap="none" baseline="0" sz="1800" lang="en-US" i="0"/>
              <a:t>There are several common decision making biases (called </a:t>
            </a:r>
            <a:r>
              <a:rPr strike="noStrike" u="none" b="0" cap="none" baseline="0" sz="1800" lang="en-US" i="1">
                <a:solidFill>
                  <a:srgbClr val="C76700"/>
                </a:solidFill>
              </a:rPr>
              <a:t>heuristics</a:t>
            </a:r>
            <a:r>
              <a:rPr strike="noStrike" u="none" b="0" cap="none" baseline="0" sz="1800" lang="en-US" i="1"/>
              <a:t>)</a:t>
            </a:r>
            <a:r>
              <a:rPr strike="noStrike" u="none" b="0" cap="none" baseline="0" sz="1800" lang="en-US" i="0"/>
              <a:t> that simplify the process of making decisions:</a:t>
            </a:r>
          </a:p>
          <a:p>
            <a:pPr algn="l" rtl="0" lvl="0" marR="0" indent="0" marL="0">
              <a:lnSpc>
                <a:spcPct val="90000"/>
              </a:lnSpc>
              <a:spcBef>
                <a:spcPts val="0"/>
              </a:spcBef>
              <a:buClr>
                <a:srgbClr val="C76700"/>
              </a:buClr>
              <a:buSzPct val="25000"/>
              <a:buFont typeface="Arial"/>
              <a:buNone/>
            </a:pPr>
            <a:r>
              <a:rPr strike="noStrike" u="none" b="0" cap="none" baseline="0" sz="1800" lang="en-US" i="0">
                <a:solidFill>
                  <a:srgbClr val="C76700"/>
                </a:solidFill>
              </a:rPr>
              <a:t>1.</a:t>
            </a:r>
            <a:r>
              <a:rPr strike="noStrike" u="none" b="0" cap="none" baseline="0" sz="1800" lang="en-US" i="0"/>
              <a:t> When managers use only information that is readily available from memory to make judgments, an </a:t>
            </a:r>
            <a:r>
              <a:rPr strike="noStrike" u="none" b="0" cap="none" baseline="0" sz="1800" lang="en-US" i="1">
                <a:solidFill>
                  <a:srgbClr val="C76700"/>
                </a:solidFill>
              </a:rPr>
              <a:t>availability bias</a:t>
            </a:r>
            <a:r>
              <a:rPr strike="noStrike" u="none" b="0" cap="none" baseline="0" sz="1800" lang="en-US" i="1"/>
              <a:t> </a:t>
            </a:r>
            <a:r>
              <a:rPr strike="noStrike" u="none" b="0" cap="none" baseline="0" sz="1800" lang="en-US" i="0"/>
              <a:t>exists</a:t>
            </a:r>
          </a:p>
          <a:p>
            <a:pPr algn="l" rtl="0" lvl="0" marR="0" indent="0" marL="0">
              <a:lnSpc>
                <a:spcPct val="90000"/>
              </a:lnSpc>
              <a:spcBef>
                <a:spcPts val="0"/>
              </a:spcBef>
              <a:buClr>
                <a:srgbClr val="C76700"/>
              </a:buClr>
              <a:buSzPct val="25000"/>
              <a:buFont typeface="Arial"/>
              <a:buNone/>
            </a:pPr>
            <a:r>
              <a:rPr strike="noStrike" u="none" b="0" cap="none" baseline="0" sz="1800" lang="en-US" i="0">
                <a:solidFill>
                  <a:srgbClr val="C76700"/>
                </a:solidFill>
              </a:rPr>
              <a:t>2.</a:t>
            </a:r>
            <a:r>
              <a:rPr strike="noStrike" u="none" b="0" cap="none" baseline="0" sz="1800" lang="en-US" i="0"/>
              <a:t> When people seek information to support their point of view and discount data that do not, a </a:t>
            </a:r>
            <a:r>
              <a:rPr strike="noStrike" u="none" b="0" cap="none" baseline="0" sz="1800" lang="en-US" i="1">
                <a:solidFill>
                  <a:srgbClr val="C76700"/>
                </a:solidFill>
              </a:rPr>
              <a:t>confirmation bias</a:t>
            </a:r>
            <a:r>
              <a:rPr strike="noStrike" u="none" b="0" cap="none" baseline="0" sz="1800" lang="en-US" i="1"/>
              <a:t> </a:t>
            </a:r>
            <a:r>
              <a:rPr strike="noStrike" u="none" b="0" cap="none" baseline="0" sz="1800" lang="en-US" i="0"/>
              <a:t>exists</a:t>
            </a:r>
          </a:p>
          <a:p>
            <a:pPr algn="l" rtl="0" lvl="0" marR="0" indent="0" marL="0">
              <a:lnSpc>
                <a:spcPct val="90000"/>
              </a:lnSpc>
              <a:spcBef>
                <a:spcPts val="0"/>
              </a:spcBef>
              <a:buClr>
                <a:srgbClr val="C76700"/>
              </a:buClr>
              <a:buSzPct val="25000"/>
              <a:buFont typeface="Arial"/>
              <a:buNone/>
            </a:pPr>
            <a:r>
              <a:rPr strike="noStrike" u="none" b="0" cap="none" baseline="0" sz="1800" lang="en-US" i="0">
                <a:solidFill>
                  <a:srgbClr val="C76700"/>
                </a:solidFill>
              </a:rPr>
              <a:t>3.</a:t>
            </a:r>
            <a:r>
              <a:rPr strike="noStrike" u="none" b="0" cap="none" baseline="0" sz="1800" lang="en-US" i="0"/>
              <a:t> A </a:t>
            </a:r>
            <a:r>
              <a:rPr strike="noStrike" u="none" b="0" cap="none" baseline="0" sz="1800" lang="en-US" i="1">
                <a:solidFill>
                  <a:srgbClr val="C76700"/>
                </a:solidFill>
              </a:rPr>
              <a:t>representativeness bias</a:t>
            </a:r>
            <a:r>
              <a:rPr strike="noStrike" u="none" b="0" cap="none" baseline="0" sz="1800" lang="en-US" i="1"/>
              <a:t> </a:t>
            </a:r>
            <a:r>
              <a:rPr strike="noStrike" u="none" b="0" cap="none" baseline="0" sz="1800" lang="en-US" i="0"/>
              <a:t>refers to the tendency to generalize from a small sample or a single event </a:t>
            </a:r>
          </a:p>
          <a:p>
            <a:pPr algn="l" rtl="0" lvl="0" marR="0" indent="0" marL="0">
              <a:spcBef>
                <a:spcPts val="0"/>
              </a:spcBef>
              <a:buClr>
                <a:srgbClr val="C76700"/>
              </a:buClr>
              <a:buSzPct val="25000"/>
              <a:buFont typeface="Arial"/>
              <a:buNone/>
            </a:pPr>
            <a:r>
              <a:rPr strike="noStrike" u="none" b="0" cap="none" baseline="0" sz="1800" lang="en-US" i="0">
                <a:solidFill>
                  <a:srgbClr val="C76700"/>
                </a:solidFill>
              </a:rPr>
              <a:t>4.</a:t>
            </a:r>
            <a:r>
              <a:rPr strike="noStrike" u="none" b="0" cap="none" baseline="0" sz="1800" lang="en-US" i="0"/>
              <a:t> When managers add up all the money already spent on a project and conclude it is too costly to simply abandon it, </a:t>
            </a:r>
            <a:r>
              <a:rPr strike="noStrike" u="none" b="0" cap="none" baseline="0" sz="1800" lang="en-US" i="1">
                <a:solidFill>
                  <a:srgbClr val="C76700"/>
                </a:solidFill>
              </a:rPr>
              <a:t>sunk cost bias</a:t>
            </a:r>
            <a:r>
              <a:rPr strike="noStrike" u="none" b="0" cap="none" baseline="0" sz="1800" lang="en-US" i="0"/>
              <a:t> exists </a:t>
            </a:r>
          </a:p>
          <a:p>
            <a:pPr algn="l" rtl="0" lvl="0" marR="0" indent="0" marL="0">
              <a:spcBef>
                <a:spcPts val="0"/>
              </a:spcBef>
              <a:buClr>
                <a:srgbClr val="C76700"/>
              </a:buClr>
              <a:buSzPct val="25000"/>
              <a:buFont typeface="Arial"/>
              <a:buNone/>
            </a:pPr>
            <a:r>
              <a:rPr strike="noStrike" u="none" b="0" cap="none" baseline="0" sz="1800" lang="en-US" i="0">
                <a:solidFill>
                  <a:srgbClr val="C76700"/>
                </a:solidFill>
              </a:rPr>
              <a:t>5.</a:t>
            </a:r>
            <a:r>
              <a:rPr strike="noStrike" u="none" b="0" cap="none" baseline="0" sz="1800" lang="en-US" i="0"/>
              <a:t> The tendency to make decisions based on an initial figure is </a:t>
            </a:r>
            <a:r>
              <a:rPr strike="noStrike" u="none" b="0" cap="none" baseline="0" sz="1800" lang="en-US" i="1">
                <a:solidFill>
                  <a:srgbClr val="C76700"/>
                </a:solidFill>
              </a:rPr>
              <a:t>adjustment bias</a:t>
            </a:r>
            <a:r>
              <a:rPr strike="noStrike" u="none" b="0" cap="none" baseline="0" sz="1800" lang="en-US" i="0"/>
              <a:t>  </a:t>
            </a:r>
          </a:p>
          <a:p>
            <a:pPr algn="l" rtl="0" lvl="0" marR="0" indent="0" marL="0">
              <a:spcBef>
                <a:spcPts val="0"/>
              </a:spcBef>
              <a:buClr>
                <a:srgbClr val="C76700"/>
              </a:buClr>
              <a:buSzPct val="25000"/>
              <a:buFont typeface="Arial"/>
              <a:buNone/>
            </a:pPr>
            <a:r>
              <a:rPr strike="noStrike" u="none" b="0" cap="none" baseline="0" sz="1800" lang="en-US" i="0">
                <a:solidFill>
                  <a:srgbClr val="C76700"/>
                </a:solidFill>
              </a:rPr>
              <a:t>6.</a:t>
            </a:r>
            <a:r>
              <a:rPr strike="noStrike" u="none" b="0" cap="none" baseline="0" sz="1800" lang="en-US" i="0"/>
              <a:t> </a:t>
            </a:r>
            <a:r>
              <a:rPr strike="noStrike" u="none" b="0" cap="none" baseline="0" sz="1800" lang="en-US" i="1">
                <a:solidFill>
                  <a:srgbClr val="C76700"/>
                </a:solidFill>
              </a:rPr>
              <a:t>Escalation of commitment bias</a:t>
            </a:r>
            <a:r>
              <a:rPr strike="noStrike" u="none" b="0" cap="none" baseline="0" sz="1800" lang="en-US" i="1"/>
              <a:t> </a:t>
            </a:r>
            <a:r>
              <a:rPr strike="noStrike" u="none" b="0" cap="none" baseline="0" sz="1800" lang="en-US" i="0"/>
              <a:t>occurs when decision makers increase their commitment to a project despite negative information about it</a:t>
            </a:r>
          </a:p>
          <a:p>
            <a:pPr algn="l" rtl="0" lvl="0" marR="0" indent="0" marL="0">
              <a:lnSpc>
                <a:spcPct val="90000"/>
              </a:lnSpc>
              <a:spcBef>
                <a:spcPts val="0"/>
              </a:spcBef>
              <a:buSzPct val="25000"/>
              <a:buFont typeface="Arial"/>
              <a:buNone/>
            </a:pPr>
            <a:r>
              <a:rPr strike="noStrike" u="none" b="0" cap="none" baseline="0" sz="1800" lang="en-US" i="0"/>
              <a:t> </a:t>
            </a:r>
          </a:p>
        </p:txBody>
      </p:sp>
      <p:sp>
        <p:nvSpPr>
          <p:cNvPr id="312" name="Shape 31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6" name="Shape 316"/>
        <p:cNvGrpSpPr/>
        <p:nvPr/>
      </p:nvGrpSpPr>
      <p:grpSpPr>
        <a:xfrm>
          <a:off y="0" x="0"/>
          <a:ext cy="0" cx="0"/>
          <a:chOff y="0" x="0"/>
          <a:chExt cy="0" cx="0"/>
        </a:xfrm>
      </p:grpSpPr>
      <p:sp>
        <p:nvSpPr>
          <p:cNvPr id="317" name="Shape 31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18" name="Shape 31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3" name="Shape 323"/>
        <p:cNvGrpSpPr/>
        <p:nvPr/>
      </p:nvGrpSpPr>
      <p:grpSpPr>
        <a:xfrm>
          <a:off y="0" x="0"/>
          <a:ext cy="0" cx="0"/>
          <a:chOff y="0" x="0"/>
          <a:chExt cy="0" cx="0"/>
        </a:xfrm>
      </p:grpSpPr>
      <p:sp>
        <p:nvSpPr>
          <p:cNvPr id="324" name="Shape 32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25" name="Shape 32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9" name="Shape 329"/>
        <p:cNvGrpSpPr/>
        <p:nvPr/>
      </p:nvGrpSpPr>
      <p:grpSpPr>
        <a:xfrm>
          <a:off y="0" x="0"/>
          <a:ext cy="0" cx="0"/>
          <a:chOff y="0" x="0"/>
          <a:chExt cy="0" cx="0"/>
        </a:xfrm>
      </p:grpSpPr>
      <p:sp>
        <p:nvSpPr>
          <p:cNvPr id="330" name="Shape 33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31" name="Shape 33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37" name="Shape 3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2" name="Shape 342"/>
        <p:cNvGrpSpPr/>
        <p:nvPr/>
      </p:nvGrpSpPr>
      <p:grpSpPr>
        <a:xfrm>
          <a:off y="0" x="0"/>
          <a:ext cy="0" cx="0"/>
          <a:chOff y="0" x="0"/>
          <a:chExt cy="0" cx="0"/>
        </a:xfrm>
      </p:grpSpPr>
      <p:sp>
        <p:nvSpPr>
          <p:cNvPr id="343" name="Shape 34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44" name="Shape 34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8" name="Shape 348"/>
        <p:cNvGrpSpPr/>
        <p:nvPr/>
      </p:nvGrpSpPr>
      <p:grpSpPr>
        <a:xfrm>
          <a:off y="0" x="0"/>
          <a:ext cy="0" cx="0"/>
          <a:chOff y="0" x="0"/>
          <a:chExt cy="0" cx="0"/>
        </a:xfrm>
      </p:grpSpPr>
      <p:sp>
        <p:nvSpPr>
          <p:cNvPr id="349" name="Shape 34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0" name="Shape 35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4" name="Shape 354"/>
        <p:cNvGrpSpPr/>
        <p:nvPr/>
      </p:nvGrpSpPr>
      <p:grpSpPr>
        <a:xfrm>
          <a:off y="0" x="0"/>
          <a:ext cy="0" cx="0"/>
          <a:chOff y="0" x="0"/>
          <a:chExt cy="0" cx="0"/>
        </a:xfrm>
      </p:grpSpPr>
      <p:sp>
        <p:nvSpPr>
          <p:cNvPr id="355" name="Shape 35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6" name="Shape 3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8" name="Shape 1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0" name="Shape 360"/>
        <p:cNvGrpSpPr/>
        <p:nvPr/>
      </p:nvGrpSpPr>
      <p:grpSpPr>
        <a:xfrm>
          <a:off y="0" x="0"/>
          <a:ext cy="0" cx="0"/>
          <a:chOff y="0" x="0"/>
          <a:chExt cy="0" cx="0"/>
        </a:xfrm>
      </p:grpSpPr>
      <p:sp>
        <p:nvSpPr>
          <p:cNvPr id="361" name="Shape 36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62" name="Shape 36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5" name="Shape 1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141" name="Shape 14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Successful Implementation - Plan carefully</a:t>
            </a:r>
          </a:p>
          <a:p>
            <a:pPr algn="l" rtl="0" lvl="0" marR="0" indent="0" marL="0">
              <a:spcBef>
                <a:spcPts val="0"/>
              </a:spcBef>
              <a:buSzPct val="25000"/>
              <a:buFont typeface="Arial"/>
              <a:buNone/>
            </a:pPr>
            <a:r>
              <a:rPr strike="noStrike" u="none" b="0" cap="none" baseline="0" sz="1800" lang="en-US" i="0"/>
              <a:t>Be sensitive to those affected</a:t>
            </a:r>
          </a:p>
          <a:p>
            <a:pPr algn="l" rtl="0" lvl="0" marR="0" indent="0" marL="0">
              <a:spcBef>
                <a:spcPts val="0"/>
              </a:spcBef>
              <a:buFont typeface="Arial"/>
              <a:buNone/>
            </a:pPr>
            <a:r>
              <a:t/>
            </a:r>
            <a:endParaRPr strike="noStrike" u="none" b="0" cap="none" baseline="0" sz="1800" i="0"/>
          </a:p>
          <a:p>
            <a:pPr algn="l" rtl="0" lvl="0" marR="0" indent="0" marL="0">
              <a:spcBef>
                <a:spcPts val="0"/>
              </a:spcBef>
              <a:buSzPct val="25000"/>
              <a:buFont typeface="Arial"/>
              <a:buNone/>
            </a:pPr>
            <a:r>
              <a:rPr strike="noStrike" u="none" b="0" cap="none" baseline="0" sz="1800" lang="en-US" i="0"/>
              <a:t>Evaluation - What should you do if action is not working?</a:t>
            </a:r>
          </a:p>
          <a:p>
            <a:pPr algn="l" rtl="0" lvl="0" marR="0" indent="0" marL="0">
              <a:spcBef>
                <a:spcPts val="0"/>
              </a:spcBef>
              <a:buSzPct val="25000"/>
              <a:buFont typeface="Arial"/>
              <a:buNone/>
            </a:pPr>
            <a:r>
              <a:rPr strike="noStrike" u="none" b="0" cap="none" baseline="0" sz="1800" lang="en-US" i="0"/>
              <a:t>Give it more time</a:t>
            </a:r>
          </a:p>
          <a:p>
            <a:pPr algn="l" rtl="0" lvl="0" marR="0" indent="0" marL="0">
              <a:spcBef>
                <a:spcPts val="0"/>
              </a:spcBef>
              <a:buSzPct val="25000"/>
              <a:buFont typeface="Arial"/>
              <a:buNone/>
            </a:pPr>
            <a:r>
              <a:rPr strike="noStrike" u="none" b="0" cap="none" baseline="0" sz="1800" lang="en-US" i="0"/>
              <a:t>Change it slightly</a:t>
            </a:r>
          </a:p>
          <a:p>
            <a:pPr algn="l" rtl="0" lvl="0" marR="0" indent="0" marL="0">
              <a:spcBef>
                <a:spcPts val="0"/>
              </a:spcBef>
              <a:buSzPct val="25000"/>
              <a:buFont typeface="Arial"/>
              <a:buNone/>
            </a:pPr>
            <a:r>
              <a:rPr strike="noStrike" u="none" b="0" cap="none" baseline="0" sz="1800" lang="en-US" i="0"/>
              <a:t>Try another alternative</a:t>
            </a:r>
          </a:p>
          <a:p>
            <a:pPr algn="l" rtl="0" lvl="0" marR="0" indent="0" marL="0">
              <a:spcBef>
                <a:spcPts val="0"/>
              </a:spcBef>
              <a:buSzPct val="25000"/>
              <a:buFont typeface="Arial"/>
              <a:buNone/>
            </a:pPr>
            <a:r>
              <a:rPr strike="noStrike" u="none" b="0" cap="none" baseline="0" sz="1800" lang="en-US" i="0"/>
              <a:t>Start over</a:t>
            </a:r>
          </a:p>
          <a:p>
            <a:pPr>
              <a:spcBef>
                <a:spcPts val="0"/>
              </a:spcBef>
              <a:buNone/>
            </a:pPr>
            <a:r>
              <a:t/>
            </a:r>
            <a:endParaRPr strike="noStrike" u="none" b="0" cap="none" baseline="0" sz="1800" i="0"/>
          </a:p>
        </p:txBody>
      </p:sp>
      <p:sp>
        <p:nvSpPr>
          <p:cNvPr id="142" name="Shape 14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8" name="Shape 1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55" name="Shape 15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2" name="Shape 16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y="0" x="0"/>
          <a:ext cy="0" cx="0"/>
          <a:chOff y="0" x="0"/>
          <a:chExt cy="0" cx="0"/>
        </a:xfrm>
      </p:grpSpPr>
      <p:sp>
        <p:nvSpPr>
          <p:cNvPr id="16" name="Shape 16"/>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7" name="Shape 17"/>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Clr>
                <a:srgbClr val="888888"/>
              </a:buClr>
              <a:buFont typeface="Calibri"/>
              <a:buNone/>
              <a:defRPr/>
            </a:lvl1pPr>
            <a:lvl2pPr rtl="0" indent="0" marL="457200">
              <a:spcBef>
                <a:spcPts val="0"/>
              </a:spcBef>
              <a:buClr>
                <a:srgbClr val="888888"/>
              </a:buClr>
              <a:buFont typeface="Calibri"/>
              <a:buNone/>
              <a:defRPr/>
            </a:lvl2pPr>
            <a:lvl3pPr rtl="0" indent="0" marL="914400">
              <a:spcBef>
                <a:spcPts val="0"/>
              </a:spcBef>
              <a:buClr>
                <a:srgbClr val="888888"/>
              </a:buClr>
              <a:buFont typeface="Calibri"/>
              <a:buNone/>
              <a:defRPr/>
            </a:lvl3pPr>
            <a:lvl4pPr rtl="0" indent="0" marL="1371600">
              <a:spcBef>
                <a:spcPts val="0"/>
              </a:spcBef>
              <a:buClr>
                <a:srgbClr val="888888"/>
              </a:buClr>
              <a:buFont typeface="Calibri"/>
              <a:buNone/>
              <a:defRPr/>
            </a:lvl4pPr>
            <a:lvl5pPr rtl="0" indent="0" marL="1828800">
              <a:spcBef>
                <a:spcPts val="0"/>
              </a:spcBef>
              <a:buClr>
                <a:srgbClr val="888888"/>
              </a:buClr>
              <a:buFont typeface="Calibri"/>
              <a:buNone/>
              <a:defRPr/>
            </a:lvl5pPr>
            <a:lvl6pPr rtl="0" indent="0" marL="2286000">
              <a:spcBef>
                <a:spcPts val="0"/>
              </a:spcBef>
              <a:buClr>
                <a:srgbClr val="888888"/>
              </a:buClr>
              <a:buFont typeface="Calibri"/>
              <a:buNone/>
              <a:defRPr/>
            </a:lvl6pPr>
            <a:lvl7pPr rtl="0" indent="0" marL="2743200">
              <a:spcBef>
                <a:spcPts val="0"/>
              </a:spcBef>
              <a:buClr>
                <a:srgbClr val="888888"/>
              </a:buClr>
              <a:buFont typeface="Calibri"/>
              <a:buNone/>
              <a:defRPr/>
            </a:lvl7pPr>
            <a:lvl8pPr rtl="0" indent="0" marL="3200400">
              <a:spcBef>
                <a:spcPts val="0"/>
              </a:spcBef>
              <a:buClr>
                <a:srgbClr val="888888"/>
              </a:buClr>
              <a:buFont typeface="Calibri"/>
              <a:buNone/>
              <a:defRPr/>
            </a:lvl8pPr>
            <a:lvl9pPr rtl="0" indent="0" marL="3657600">
              <a:spcBef>
                <a:spcPts val="0"/>
              </a:spcBef>
              <a:buClr>
                <a:srgbClr val="888888"/>
              </a:buClr>
              <a:buFont typeface="Calibri"/>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9" name="Shape 79"/>
        <p:cNvGrpSpPr/>
        <p:nvPr/>
      </p:nvGrpSpPr>
      <p:grpSpPr>
        <a:xfrm>
          <a:off y="0" x="0"/>
          <a:ext cy="0" cx="0"/>
          <a:chOff y="0" x="0"/>
          <a:chExt cy="0" cx="0"/>
        </a:xfrm>
      </p:grpSpPr>
      <p:sp>
        <p:nvSpPr>
          <p:cNvPr id="80" name="Shape 80"/>
          <p:cNvSpPr txBox="1"/>
          <p:nvPr>
            <p:ph type="title"/>
          </p:nvPr>
        </p:nvSpPr>
        <p:spPr>
          <a:xfrm>
            <a:off y="152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txBox="1"/>
          <p:nvPr>
            <p:ph idx="1" type="body"/>
          </p:nvPr>
        </p:nvSpPr>
        <p:spPr>
          <a:xfrm>
            <a:off y="1676400" x="457200"/>
            <a:ext cy="4525963" cx="4038599"/>
          </a:xfrm>
          <a:prstGeom prst="rect">
            <a:avLst/>
          </a:prstGeom>
          <a:noFill/>
          <a:ln>
            <a:noFill/>
          </a:ln>
        </p:spPr>
        <p:txBody>
          <a:bodyPr bIns="91425" rIns="91425" lIns="91425" tIns="91425" anchor="t" anchorCtr="0"/>
          <a:lstStyle>
            <a:lvl1pPr rtl="0" indent="-223837" marL="461963">
              <a:spcBef>
                <a:spcPts val="0"/>
              </a:spcBef>
              <a:buClr>
                <a:srgbClr val="366092"/>
              </a:buClr>
              <a:buFont typeface="Calibri"/>
              <a:buChar char="✦"/>
              <a:defRPr/>
            </a:lvl1pPr>
            <a:lvl2pPr rtl="0" indent="-144145" marL="798513">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2" type="body"/>
          </p:nvPr>
        </p:nvSpPr>
        <p:spPr>
          <a:xfrm>
            <a:off y="1676400" x="4661885"/>
            <a:ext cy="4525963" cx="4038599"/>
          </a:xfrm>
          <a:prstGeom prst="rect">
            <a:avLst/>
          </a:prstGeom>
          <a:noFill/>
          <a:ln>
            <a:noFill/>
          </a:ln>
        </p:spPr>
        <p:txBody>
          <a:bodyPr bIns="91425" rIns="91425" lIns="91425" tIns="91425" anchor="t" anchorCtr="0"/>
          <a:lstStyle>
            <a:lvl1pPr rtl="0" indent="-223837" marL="461963">
              <a:spcBef>
                <a:spcPts val="0"/>
              </a:spcBef>
              <a:buClr>
                <a:srgbClr val="366092"/>
              </a:buClr>
              <a:buFont typeface="Calibri"/>
              <a:buChar char="✦"/>
              <a:defRPr/>
            </a:lvl1pPr>
            <a:lvl2pPr rtl="0" indent="-144145" marL="798513">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2" name="Shape 92"/>
        <p:cNvGrpSpPr/>
        <p:nvPr/>
      </p:nvGrpSpPr>
      <p:grpSpPr>
        <a:xfrm>
          <a:off y="0" x="0"/>
          <a:ext cy="0" cx="0"/>
          <a:chOff y="0" x="0"/>
          <a:chExt cy="0" cx="0"/>
        </a:xfrm>
      </p:grpSpPr>
      <p:sp>
        <p:nvSpPr>
          <p:cNvPr id="93" name="Shape 93"/>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98" name="Shape 98"/>
        <p:cNvGrpSpPr/>
        <p:nvPr/>
      </p:nvGrpSpPr>
      <p:grpSpPr>
        <a:xfrm>
          <a:off y="0" x="0"/>
          <a:ext cy="0" cx="0"/>
          <a:chOff y="0" x="0"/>
          <a:chExt cy="0" cx="0"/>
        </a:xfrm>
      </p:grpSpPr>
      <p:sp>
        <p:nvSpPr>
          <p:cNvPr id="99" name="Shape 99"/>
          <p:cNvSpPr txBox="1"/>
          <p:nvPr>
            <p:ph type="title"/>
          </p:nvPr>
        </p:nvSpPr>
        <p:spPr>
          <a:xfrm>
            <a:off y="457200" x="1347787"/>
            <a:ext cy="609599" cx="72390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00" name="Shape 100"/>
          <p:cNvSpPr txBox="1"/>
          <p:nvPr>
            <p:ph idx="1" type="body"/>
          </p:nvPr>
        </p:nvSpPr>
        <p:spPr>
          <a:xfrm>
            <a:off y="1524000" x="609600"/>
            <a:ext cy="4525963" cx="3962399"/>
          </a:xfrm>
          <a:prstGeom prst="rect">
            <a:avLst/>
          </a:prstGeom>
          <a:noFill/>
          <a:ln>
            <a:noFill/>
          </a:ln>
        </p:spPr>
        <p:txBody>
          <a:bodyPr bIns="91425" rIns="91425" lIns="91425" tIns="91425" anchor="t" anchorCtr="0"/>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txBox="1"/>
          <p:nvPr>
            <p:ph idx="2" type="body"/>
          </p:nvPr>
        </p:nvSpPr>
        <p:spPr>
          <a:xfrm>
            <a:off y="1524000" x="4724400"/>
            <a:ext cy="4525963" cx="3962399"/>
          </a:xfrm>
          <a:prstGeom prst="rect">
            <a:avLst/>
          </a:prstGeom>
          <a:noFill/>
          <a:ln>
            <a:noFill/>
          </a:ln>
        </p:spPr>
        <p:txBody>
          <a:bodyPr bIns="91425" rIns="91425" lIns="91425" tIns="91425" anchor="t" anchorCtr="0"/>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8" name="Shape 18"/>
        <p:cNvGrpSpPr/>
        <p:nvPr/>
      </p:nvGrpSpPr>
      <p:grpSpPr>
        <a:xfrm>
          <a:off y="0" x="0"/>
          <a:ext cy="0" cx="0"/>
          <a:chOff y="0" x="0"/>
          <a:chExt cy="0" cx="0"/>
        </a:xfrm>
      </p:grpSpPr>
      <p:sp>
        <p:nvSpPr>
          <p:cNvPr id="19" name="Shape 19"/>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21" name="Shape 21"/>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23" name="Shape 23"/>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 name="Shape 24"/>
        <p:cNvGrpSpPr/>
        <p:nvPr/>
      </p:nvGrpSpPr>
      <p:grpSpPr>
        <a:xfrm>
          <a:off y="0" x="0"/>
          <a:ext cy="0" cx="0"/>
          <a:chOff y="0" x="0"/>
          <a:chExt cy="0" cx="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5" name="Shape 25"/>
        <p:cNvGrpSpPr/>
        <p:nvPr/>
      </p:nvGrpSpPr>
      <p:grpSpPr>
        <a:xfrm>
          <a:off y="0" x="0"/>
          <a:ext cy="0" cx="0"/>
          <a:chOff y="0" x="0"/>
          <a:chExt cy="0" cx="0"/>
        </a:xfrm>
      </p:grpSpPr>
      <p:sp>
        <p:nvSpPr>
          <p:cNvPr id="26" name="Shape 26"/>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9" name="Shape 29"/>
        <p:cNvGrpSpPr/>
        <p:nvPr/>
      </p:nvGrpSpPr>
      <p:grpSpPr>
        <a:xfrm>
          <a:off y="0" x="0"/>
          <a:ext cy="0" cx="0"/>
          <a:chOff y="0" x="0"/>
          <a:chExt cy="0" cx="0"/>
        </a:xfrm>
      </p:grpSpPr>
      <p:sp>
        <p:nvSpPr>
          <p:cNvPr id="30" name="Shape 30"/>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p:nvPr>
            <p:ph idx="2" type="pic"/>
          </p:nvPr>
        </p:nvSpPr>
        <p:spPr>
          <a:xfrm>
            <a:off y="612775" x="1792288"/>
            <a:ext cy="4114800" cx="5486399"/>
          </a:xfrm>
          <a:prstGeom prst="rect">
            <a:avLst/>
          </a:prstGeom>
          <a:noFill/>
          <a:ln>
            <a:noFill/>
          </a:ln>
        </p:spPr>
      </p:sp>
      <p:sp>
        <p:nvSpPr>
          <p:cNvPr id="32" name="Shape 32"/>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3" name="Shape 33"/>
        <p:cNvGrpSpPr/>
        <p:nvPr/>
      </p:nvGrpSpPr>
      <p:grpSpPr>
        <a:xfrm>
          <a:off y="0" x="0"/>
          <a:ext cy="0" cx="0"/>
          <a:chOff y="0" x="0"/>
          <a:chExt cy="0" cx="0"/>
        </a:xfrm>
      </p:grpSpPr>
      <p:sp>
        <p:nvSpPr>
          <p:cNvPr id="34" name="Shape 3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35" name="Shape 35"/>
          <p:cNvSpPr txBox="1"/>
          <p:nvPr>
            <p:ph idx="1" type="body"/>
          </p:nvPr>
        </p:nvSpPr>
        <p:spPr>
          <a:xfrm rot="5400000">
            <a:off y="-251619" x="2309018"/>
            <a:ext cy="8229600" cx="4525961"/>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Calibri"/>
              <a:buChar char="•"/>
              <a:defRPr/>
            </a:lvl1pPr>
            <a:lvl2pPr algn="l" rtl="0" indent="-107950" marL="742950">
              <a:spcBef>
                <a:spcPts val="560"/>
              </a:spcBef>
              <a:spcAft>
                <a:spcPts val="0"/>
              </a:spcAft>
              <a:buClr>
                <a:schemeClr val="dk1"/>
              </a:buClr>
              <a:buFont typeface="Calibri"/>
              <a:buChar char="–"/>
              <a:defRPr/>
            </a:lvl2pPr>
            <a:lvl3pPr algn="l" rtl="0" indent="-76200" marL="1143000">
              <a:spcBef>
                <a:spcPts val="480"/>
              </a:spcBef>
              <a:spcAft>
                <a:spcPts val="0"/>
              </a:spcAft>
              <a:buClr>
                <a:schemeClr val="dk1"/>
              </a:buClr>
              <a:buFont typeface="Calibri"/>
              <a:buChar char="•"/>
              <a:defRPr/>
            </a:lvl3pPr>
            <a:lvl4pPr algn="l" rtl="0" indent="-101600" marL="1600200">
              <a:spcBef>
                <a:spcPts val="400"/>
              </a:spcBef>
              <a:spcAft>
                <a:spcPts val="0"/>
              </a:spcAft>
              <a:buClr>
                <a:schemeClr val="dk1"/>
              </a:buClr>
              <a:buFont typeface="Calibri"/>
              <a:buChar char="–"/>
              <a:defRPr/>
            </a:lvl4pPr>
            <a:lvl5pPr algn="l" rtl="0" indent="-101600" marL="2057400">
              <a:spcBef>
                <a:spcPts val="400"/>
              </a:spcBef>
              <a:spcAft>
                <a:spcPts val="0"/>
              </a:spcAft>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6" name="Shape 36"/>
        <p:cNvGrpSpPr/>
        <p:nvPr/>
      </p:nvGrpSpPr>
      <p:grpSpPr>
        <a:xfrm>
          <a:off y="0" x="0"/>
          <a:ext cy="0" cx="0"/>
          <a:chOff y="0" x="0"/>
          <a:chExt cy="0" cx="0"/>
        </a:xfrm>
      </p:grpSpPr>
      <p:sp>
        <p:nvSpPr>
          <p:cNvPr id="37" name="Shape 37"/>
          <p:cNvSpPr txBox="1"/>
          <p:nvPr>
            <p:ph type="title"/>
          </p:nvPr>
        </p:nvSpPr>
        <p:spPr>
          <a:xfrm rot="5400000">
            <a:off y="2171700" x="4732337"/>
            <a:ext cy="2057400" cx="5851525"/>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38" name="Shape 38"/>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Calibri"/>
              <a:buChar char="•"/>
              <a:defRPr/>
            </a:lvl1pPr>
            <a:lvl2pPr algn="l" rtl="0" indent="-107950" marL="742950">
              <a:spcBef>
                <a:spcPts val="560"/>
              </a:spcBef>
              <a:spcAft>
                <a:spcPts val="0"/>
              </a:spcAft>
              <a:buClr>
                <a:schemeClr val="dk1"/>
              </a:buClr>
              <a:buFont typeface="Calibri"/>
              <a:buChar char="–"/>
              <a:defRPr/>
            </a:lvl2pPr>
            <a:lvl3pPr algn="l" rtl="0" indent="-76200" marL="1143000">
              <a:spcBef>
                <a:spcPts val="480"/>
              </a:spcBef>
              <a:spcAft>
                <a:spcPts val="0"/>
              </a:spcAft>
              <a:buClr>
                <a:schemeClr val="dk1"/>
              </a:buClr>
              <a:buFont typeface="Calibri"/>
              <a:buChar char="•"/>
              <a:defRPr/>
            </a:lvl3pPr>
            <a:lvl4pPr algn="l" rtl="0" indent="-101600" marL="1600200">
              <a:spcBef>
                <a:spcPts val="400"/>
              </a:spcBef>
              <a:spcAft>
                <a:spcPts val="0"/>
              </a:spcAft>
              <a:buClr>
                <a:schemeClr val="dk1"/>
              </a:buClr>
              <a:buFont typeface="Calibri"/>
              <a:buChar char="–"/>
              <a:defRPr/>
            </a:lvl4pPr>
            <a:lvl5pPr algn="l" rtl="0" indent="-101600" marL="2057400">
              <a:spcBef>
                <a:spcPts val="400"/>
              </a:spcBef>
              <a:spcAft>
                <a:spcPts val="0"/>
              </a:spcAft>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1" name="Shape 51"/>
        <p:cNvGrpSpPr/>
        <p:nvPr/>
      </p:nvGrpSpPr>
      <p:grpSpPr>
        <a:xfrm>
          <a:off y="0" x="0"/>
          <a:ext cy="0" cx="0"/>
          <a:chOff y="0" x="0"/>
          <a:chExt cy="0" cx="0"/>
        </a:xfrm>
      </p:grpSpPr>
      <p:sp>
        <p:nvSpPr>
          <p:cNvPr id="52" name="Shape 52"/>
          <p:cNvSpPr txBox="1"/>
          <p:nvPr>
            <p:ph type="ctrTitle"/>
          </p:nvPr>
        </p:nvSpPr>
        <p:spPr>
          <a:xfrm>
            <a:off y="914400" x="4800600"/>
            <a:ext cy="2743199" cx="35052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53" name="Shape 53"/>
          <p:cNvSpPr txBox="1"/>
          <p:nvPr>
            <p:ph idx="1" type="subTitle"/>
          </p:nvPr>
        </p:nvSpPr>
        <p:spPr>
          <a:xfrm>
            <a:off y="4343400" x="4876800"/>
            <a:ext cy="1752600" cx="3429000"/>
          </a:xfrm>
          <a:prstGeom prst="rect">
            <a:avLst/>
          </a:prstGeom>
          <a:noFill/>
          <a:ln>
            <a:noFill/>
          </a:ln>
        </p:spPr>
        <p:txBody>
          <a:bodyPr bIns="91425" rIns="91425" lIns="91425" tIns="91425" anchor="t" anchorCtr="0"/>
          <a:lstStyle>
            <a:lvl1pPr algn="ctr" rtl="0" marR="0" indent="0" marL="0">
              <a:spcBef>
                <a:spcPts val="640"/>
              </a:spcBef>
              <a:spcAft>
                <a:spcPts val="0"/>
              </a:spcAft>
              <a:buClr>
                <a:schemeClr val="lt1"/>
              </a:buClr>
              <a:buFont typeface="Calibri"/>
              <a:buNone/>
              <a:defRPr/>
            </a:lvl1pPr>
            <a:lvl2pPr algn="ctr" rtl="0" marR="0" indent="0" marL="457200">
              <a:spcBef>
                <a:spcPts val="560"/>
              </a:spcBef>
              <a:spcAft>
                <a:spcPts val="0"/>
              </a:spcAft>
              <a:buClr>
                <a:srgbClr val="888888"/>
              </a:buClr>
              <a:buFont typeface="Calibri"/>
              <a:buNone/>
              <a:defRPr/>
            </a:lvl2pPr>
            <a:lvl3pPr algn="ctr" rtl="0" marR="0" indent="0" marL="914400">
              <a:spcBef>
                <a:spcPts val="480"/>
              </a:spcBef>
              <a:spcAft>
                <a:spcPts val="0"/>
              </a:spcAft>
              <a:buClr>
                <a:srgbClr val="888888"/>
              </a:buClr>
              <a:buFont typeface="Calibri"/>
              <a:buNone/>
              <a:defRPr/>
            </a:lvl3pPr>
            <a:lvl4pPr algn="ctr" rtl="0" marR="0" indent="0" marL="1371600">
              <a:spcBef>
                <a:spcPts val="400"/>
              </a:spcBef>
              <a:spcAft>
                <a:spcPts val="0"/>
              </a:spcAft>
              <a:buClr>
                <a:srgbClr val="888888"/>
              </a:buClr>
              <a:buFont typeface="Calibri"/>
              <a:buNone/>
              <a:defRPr/>
            </a:lvl4pPr>
            <a:lvl5pPr algn="ctr" rtl="0" marR="0" indent="0" marL="1828800">
              <a:spcBef>
                <a:spcPts val="400"/>
              </a:spcBef>
              <a:spcAft>
                <a:spcPts val="0"/>
              </a:spcAft>
              <a:buClr>
                <a:srgbClr val="888888"/>
              </a:buClr>
              <a:buFont typeface="Calibri"/>
              <a:buNone/>
              <a:defRPr/>
            </a:lvl5pPr>
            <a:lvl6pPr algn="ctr" rtl="0" marR="0" indent="0" marL="2286000">
              <a:spcBef>
                <a:spcPts val="400"/>
              </a:spcBef>
              <a:buClr>
                <a:srgbClr val="888888"/>
              </a:buClr>
              <a:buFont typeface="Calibri"/>
              <a:buNone/>
              <a:defRPr/>
            </a:lvl6pPr>
            <a:lvl7pPr algn="ctr" rtl="0" marR="0" indent="0" marL="2743200">
              <a:spcBef>
                <a:spcPts val="400"/>
              </a:spcBef>
              <a:buClr>
                <a:srgbClr val="888888"/>
              </a:buClr>
              <a:buFont typeface="Calibri"/>
              <a:buNone/>
              <a:defRPr/>
            </a:lvl7pPr>
            <a:lvl8pPr algn="ctr" rtl="0" marR="0" indent="0" marL="3200400">
              <a:spcBef>
                <a:spcPts val="400"/>
              </a:spcBef>
              <a:buClr>
                <a:srgbClr val="888888"/>
              </a:buClr>
              <a:buFont typeface="Calibri"/>
              <a:buNone/>
              <a:defRPr/>
            </a:lvl8pPr>
            <a:lvl9pPr algn="ctr" rtl="0" marR="0" indent="0" marL="3657600">
              <a:spcBef>
                <a:spcPts val="400"/>
              </a:spcBef>
              <a:buClr>
                <a:srgbClr val="888888"/>
              </a:buClr>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6" name="Shape 66"/>
        <p:cNvGrpSpPr/>
        <p:nvPr/>
      </p:nvGrpSpPr>
      <p:grpSpPr>
        <a:xfrm>
          <a:off y="0" x="0"/>
          <a:ext cy="0" cx="0"/>
          <a:chOff y="0" x="0"/>
          <a:chExt cy="0" cx="0"/>
        </a:xfrm>
      </p:grpSpPr>
      <p:sp>
        <p:nvSpPr>
          <p:cNvPr id="67" name="Shape 67"/>
          <p:cNvSpPr txBox="1"/>
          <p:nvPr>
            <p:ph type="title"/>
          </p:nvPr>
        </p:nvSpPr>
        <p:spPr>
          <a:xfrm>
            <a:off y="152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rtl="0" indent="-207962" marL="461963">
              <a:spcBef>
                <a:spcPts val="0"/>
              </a:spcBef>
              <a:buClr>
                <a:srgbClr val="244061"/>
              </a:buClr>
              <a:buFont typeface="Calibri"/>
              <a:buChar char="✦"/>
              <a:defRPr/>
            </a:lvl1pPr>
            <a:lvl2pPr rtl="0" indent="-207644" marL="860425">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8.xml" Type="http://schemas.openxmlformats.org/officeDocument/2006/relationships/theme" Id="rId8"/><Relationship Target="../slideLayouts/slideLayout7.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slideLayouts/slideLayout8.xml" Type="http://schemas.openxmlformats.org/officeDocument/2006/relationships/slideLayout" Id="rId2"/><Relationship Target="../media/image02.jpg" Type="http://schemas.openxmlformats.org/officeDocument/2006/relationships/image" Id="rId1"/><Relationship Target="../theme/theme3.xml" Type="http://schemas.openxmlformats.org/officeDocument/2006/relationships/theme" Id="rId3"/></Relationships>
</file>

<file path=ppt/slideMasters/_rels/slideMaster3.xml.rels><?xml version="1.0" encoding="UTF-8" standalone="yes"?><Relationships xmlns="http://schemas.openxmlformats.org/package/2006/relationships"><Relationship Target="../theme/theme2.xml" Type="http://schemas.openxmlformats.org/officeDocument/2006/relationships/theme" Id="rId2"/><Relationship Target="../slideLayouts/slideLayout9.xml" Type="http://schemas.openxmlformats.org/officeDocument/2006/relationships/slideLayout" Id="rId1"/></Relationships>
</file>

<file path=ppt/slideMasters/_rels/slideMaster4.xml.rels><?xml version="1.0" encoding="UTF-8" standalone="yes"?><Relationships xmlns="http://schemas.openxmlformats.org/package/2006/relationships"><Relationship Target="../theme/theme1.xml" Type="http://schemas.openxmlformats.org/officeDocument/2006/relationships/theme" Id="rId2"/><Relationship Target="../slideLayouts/slideLayout10.xml" Type="http://schemas.openxmlformats.org/officeDocument/2006/relationships/slideLayout" Id="rId1"/></Relationships>
</file>

<file path=ppt/slideMasters/_rels/slideMaster5.xml.rels><?xml version="1.0" encoding="UTF-8" standalone="yes"?><Relationships xmlns="http://schemas.openxmlformats.org/package/2006/relationships"><Relationship Target="../theme/theme6.xml" Type="http://schemas.openxmlformats.org/officeDocument/2006/relationships/theme" Id="rId2"/><Relationship Target="../slideLayouts/slideLayout11.xml" Type="http://schemas.openxmlformats.org/officeDocument/2006/relationships/slideLayout" Id="rId1"/></Relationships>
</file>

<file path=ppt/slideMasters/_rels/slideMaster6.xml.rels><?xml version="1.0" encoding="UTF-8" standalone="yes"?><Relationships xmlns="http://schemas.openxmlformats.org/package/2006/relationships"><Relationship Target="../theme/theme5.xml" Type="http://schemas.openxmlformats.org/officeDocument/2006/relationships/theme" Id="rId2"/><Relationship Target="../slideLayouts/slideLayout12.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10" name="Shape 10"/>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11" name="Shape 11"/>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14" name="Shape 14"/>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y="0" x="0"/>
          <a:ext cy="0" cx="0"/>
          <a:chOff y="0" x="0"/>
          <a:chExt cy="0" cx="0"/>
        </a:xfrm>
      </p:grpSpPr>
      <p:sp>
        <p:nvSpPr>
          <p:cNvPr id="40" name="Shape 40"/>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41" name="Shape 41"/>
          <p:cNvSpPr txBox="1"/>
          <p:nvPr/>
        </p:nvSpPr>
        <p:spPr>
          <a:xfrm>
            <a:off y="0" x="0"/>
            <a:ext cy="1371599" cx="9144000"/>
          </a:xfrm>
          <a:prstGeom prst="rect">
            <a:avLst/>
          </a:prstGeom>
          <a:solidFill>
            <a:srgbClr val="558ED5"/>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42" name="Shape 42"/>
          <p:cNvCxnSpPr/>
          <p:nvPr/>
        </p:nvCxnSpPr>
        <p:spPr>
          <a:xfrm>
            <a:off y="1524000" x="0"/>
            <a:ext cy="0" cx="9144000"/>
          </a:xfrm>
          <a:prstGeom prst="straightConnector1">
            <a:avLst/>
          </a:prstGeom>
          <a:noFill/>
          <a:ln w="31750" cap="rnd">
            <a:solidFill>
              <a:srgbClr val="376092"/>
            </a:solidFill>
            <a:prstDash val="solid"/>
            <a:miter/>
            <a:headEnd w="med" len="med" type="none"/>
            <a:tailEnd w="med" len="med" type="none"/>
          </a:ln>
        </p:spPr>
      </p:cxnSp>
      <p:sp>
        <p:nvSpPr>
          <p:cNvPr id="43" name="Shape 43"/>
          <p:cNvSpPr txBox="1"/>
          <p:nvPr/>
        </p:nvSpPr>
        <p:spPr>
          <a:xfrm>
            <a:off y="0" x="0"/>
            <a:ext cy="6858000" cx="9144000"/>
          </a:xfrm>
          <a:prstGeom prst="rect">
            <a:avLst/>
          </a:prstGeom>
          <a:solidFill>
            <a:srgbClr val="1574FF">
              <a:alpha val="97254"/>
            </a:srgbClr>
          </a:solidFill>
          <a:ln w="25400" cap="rnd">
            <a:solidFill>
              <a:srgbClr val="385D8A"/>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44" name="Shape 44"/>
          <p:cNvSpPr txBox="1"/>
          <p:nvPr/>
        </p:nvSpPr>
        <p:spPr>
          <a:xfrm>
            <a:off y="3962400" x="0"/>
            <a:ext cy="2895600" cx="9144000"/>
          </a:xfrm>
          <a:prstGeom prst="rect">
            <a:avLst/>
          </a:prstGeom>
          <a:solidFill>
            <a:srgbClr val="3366FF">
              <a:alpha val="72549"/>
            </a:srgbClr>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45" name="Shape 45"/>
          <p:cNvCxnSpPr/>
          <p:nvPr/>
        </p:nvCxnSpPr>
        <p:spPr>
          <a:xfrm>
            <a:off y="3962400" x="0"/>
            <a:ext cy="0" cx="9144000"/>
          </a:xfrm>
          <a:prstGeom prst="straightConnector1">
            <a:avLst/>
          </a:prstGeom>
          <a:noFill/>
          <a:ln w="38100" cap="rnd">
            <a:solidFill>
              <a:srgbClr val="4A7EBB"/>
            </a:solidFill>
            <a:prstDash val="solid"/>
            <a:miter/>
            <a:headEnd w="med" len="med" type="none"/>
            <a:tailEnd w="med" len="med" type="none"/>
          </a:ln>
        </p:spPr>
      </p:cxnSp>
      <p:pic>
        <p:nvPicPr>
          <p:cNvPr id="46" name="Shape 46"/>
          <p:cNvPicPr preferRelativeResize="0"/>
          <p:nvPr/>
        </p:nvPicPr>
        <p:blipFill rotWithShape="1">
          <a:blip r:embed="rId1">
            <a:alphaModFix/>
          </a:blip>
          <a:srcRect t="0" b="0" r="0" l="0"/>
          <a:stretch/>
        </p:blipFill>
        <p:spPr>
          <a:xfrm>
            <a:off y="620712" x="609600"/>
            <a:ext cy="4789486" cx="3748087"/>
          </a:xfrm>
          <a:prstGeom prst="rect">
            <a:avLst/>
          </a:prstGeom>
          <a:noFill/>
          <a:ln>
            <a:noFill/>
          </a:ln>
        </p:spPr>
      </p:pic>
      <p:sp>
        <p:nvSpPr>
          <p:cNvPr id="47" name="Shape 4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48" name="Shape 48"/>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49" name="Shape 49"/>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0" name="Shape 50"/>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55"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y="0" x="0"/>
          <a:ext cy="0" cx="0"/>
          <a:chOff y="0" x="0"/>
          <a:chExt cy="0" cx="0"/>
        </a:xfrm>
      </p:grpSpPr>
      <p:sp>
        <p:nvSpPr>
          <p:cNvPr id="55" name="Shape 55"/>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56" name="Shape 56"/>
          <p:cNvCxnSpPr/>
          <p:nvPr/>
        </p:nvCxnSpPr>
        <p:spPr>
          <a:xfrm>
            <a:off y="1066800" x="0"/>
            <a:ext cy="0" cx="381000"/>
          </a:xfrm>
          <a:prstGeom prst="straightConnector1">
            <a:avLst/>
          </a:prstGeom>
          <a:noFill/>
          <a:ln w="25400" cap="rnd">
            <a:solidFill>
              <a:srgbClr val="17375E"/>
            </a:solidFill>
            <a:prstDash val="solid"/>
            <a:miter/>
            <a:headEnd w="med" len="med" type="none"/>
            <a:tailEnd w="med" len="med" type="none"/>
          </a:ln>
        </p:spPr>
      </p:cxnSp>
      <p:cxnSp>
        <p:nvCxnSpPr>
          <p:cNvPr id="57" name="Shape 57"/>
          <p:cNvCxnSpPr/>
          <p:nvPr/>
        </p:nvCxnSpPr>
        <p:spPr>
          <a:xfrm rot="-5400000">
            <a:off y="685800" x="-457199"/>
            <a:ext cy="0" cx="1371599"/>
          </a:xfrm>
          <a:prstGeom prst="straightConnector1">
            <a:avLst/>
          </a:prstGeom>
          <a:noFill/>
          <a:ln w="25400" cap="rnd">
            <a:solidFill>
              <a:srgbClr val="95B3D7"/>
            </a:solidFill>
            <a:prstDash val="solid"/>
            <a:miter/>
            <a:headEnd w="med" len="med" type="none"/>
            <a:tailEnd w="med" len="med" type="none"/>
          </a:ln>
        </p:spPr>
      </p:cxnSp>
      <p:cxnSp>
        <p:nvCxnSpPr>
          <p:cNvPr id="58" name="Shape 58"/>
          <p:cNvCxnSpPr/>
          <p:nvPr/>
        </p:nvCxnSpPr>
        <p:spPr>
          <a:xfrm>
            <a:off y="1371600" x="228600"/>
            <a:ext cy="0" cx="8915400"/>
          </a:xfrm>
          <a:prstGeom prst="straightConnector1">
            <a:avLst/>
          </a:prstGeom>
          <a:noFill/>
          <a:ln w="25400" cap="rnd">
            <a:solidFill>
              <a:srgbClr val="95B3D7"/>
            </a:solidFill>
            <a:prstDash val="solid"/>
            <a:miter/>
            <a:headEnd w="med" len="med" type="none"/>
            <a:tailEnd w="med" len="med" type="none"/>
          </a:ln>
        </p:spPr>
      </p:cxnSp>
      <p:cxnSp>
        <p:nvCxnSpPr>
          <p:cNvPr id="59" name="Shape 59"/>
          <p:cNvCxnSpPr/>
          <p:nvPr/>
        </p:nvCxnSpPr>
        <p:spPr>
          <a:xfrm rot="5400000">
            <a:off y="3962400" x="-2514600"/>
            <a:ext cy="0" cx="5791200"/>
          </a:xfrm>
          <a:prstGeom prst="straightConnector1">
            <a:avLst/>
          </a:prstGeom>
          <a:noFill/>
          <a:ln w="25400" cap="rnd">
            <a:solidFill>
              <a:srgbClr val="17375E"/>
            </a:solidFill>
            <a:prstDash val="solid"/>
            <a:miter/>
            <a:headEnd w="med" len="med" type="none"/>
            <a:tailEnd w="med" len="med" type="none"/>
          </a:ln>
        </p:spPr>
      </p:cxnSp>
      <p:cxnSp>
        <p:nvCxnSpPr>
          <p:cNvPr id="60" name="Shape 60"/>
          <p:cNvCxnSpPr/>
          <p:nvPr/>
        </p:nvCxnSpPr>
        <p:spPr>
          <a:xfrm>
            <a:off y="1524000" x="0"/>
            <a:ext cy="0" cx="9144000"/>
          </a:xfrm>
          <a:prstGeom prst="straightConnector1">
            <a:avLst/>
          </a:prstGeom>
          <a:noFill/>
          <a:ln w="57150" cap="rnd">
            <a:solidFill>
              <a:srgbClr val="4A7EBB"/>
            </a:solidFill>
            <a:prstDash val="solid"/>
            <a:miter/>
            <a:headEnd w="med" len="med" type="none"/>
            <a:tailEnd w="med" len="med" type="none"/>
          </a:ln>
        </p:spPr>
      </p:cxnSp>
      <p:sp>
        <p:nvSpPr>
          <p:cNvPr id="61" name="Shape 6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62" name="Shape 62"/>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63" name="Shape 63"/>
          <p:cNvSpPr txBox="1"/>
          <p:nvPr>
            <p:ph idx="11" type="ftr"/>
          </p:nvPr>
        </p:nvSpPr>
        <p:spPr>
          <a:xfrm>
            <a:off y="6324600" x="457200"/>
            <a:ext cy="365125" cx="28956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4" name="Shape 64"/>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65" name="Shape 65"/>
          <p:cNvSpPr txBox="1"/>
          <p:nvPr/>
        </p:nvSpPr>
        <p:spPr>
          <a:xfrm>
            <a:off y="6400800" x="6934200"/>
            <a:ext cy="457200" cx="21335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Times New Roman"/>
              <a:buNone/>
            </a:pPr>
            <a:r>
              <a:rPr strike="noStrike" u="none" b="0" cap="none" baseline="0" sz="1000" lang="en-US" i="0">
                <a:solidFill>
                  <a:schemeClr val="dk1"/>
                </a:solidFill>
                <a:latin typeface="Times New Roman"/>
                <a:ea typeface="Times New Roman"/>
                <a:cs typeface="Times New Roman"/>
                <a:sym typeface="Times New Roman"/>
              </a:rPr>
              <a:t>7-*</a:t>
            </a:r>
          </a:p>
        </p:txBody>
      </p:sp>
    </p:spTree>
  </p:cSld>
  <p:clrMap accent2="accent2" accent3="accent3" accent4="accent4" accent5="accent5" accent6="accent6" hlink="hlink" tx2="lt2" tx1="dk1" bg2="dk2" bg1="lt1" folHlink="folHlink" accent1="accent1"/>
  <p:sldLayoutIdLst>
    <p:sldLayoutId id="2147483656"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y="0" x="0"/>
          <a:ext cy="0" cx="0"/>
          <a:chOff y="0" x="0"/>
          <a:chExt cy="0" cx="0"/>
        </a:xfrm>
      </p:grpSpPr>
      <p:sp>
        <p:nvSpPr>
          <p:cNvPr id="70" name="Shape 70"/>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71" name="Shape 71"/>
          <p:cNvCxnSpPr/>
          <p:nvPr/>
        </p:nvCxnSpPr>
        <p:spPr>
          <a:xfrm rot="-5400000">
            <a:off y="685800" x="-457199"/>
            <a:ext cy="0" cx="1371599"/>
          </a:xfrm>
          <a:prstGeom prst="straightConnector1">
            <a:avLst/>
          </a:prstGeom>
          <a:noFill/>
          <a:ln w="25400" cap="rnd">
            <a:solidFill>
              <a:srgbClr val="95B3D7"/>
            </a:solidFill>
            <a:prstDash val="solid"/>
            <a:miter/>
            <a:headEnd w="med" len="med" type="none"/>
            <a:tailEnd w="med" len="med" type="none"/>
          </a:ln>
        </p:spPr>
      </p:cxnSp>
      <p:cxnSp>
        <p:nvCxnSpPr>
          <p:cNvPr id="72" name="Shape 72"/>
          <p:cNvCxnSpPr/>
          <p:nvPr/>
        </p:nvCxnSpPr>
        <p:spPr>
          <a:xfrm>
            <a:off y="1371600" x="228600"/>
            <a:ext cy="0" cx="8915400"/>
          </a:xfrm>
          <a:prstGeom prst="straightConnector1">
            <a:avLst/>
          </a:prstGeom>
          <a:noFill/>
          <a:ln w="25400" cap="rnd">
            <a:solidFill>
              <a:srgbClr val="95B3D7"/>
            </a:solidFill>
            <a:prstDash val="solid"/>
            <a:miter/>
            <a:headEnd w="med" len="med" type="none"/>
            <a:tailEnd w="med" len="med" type="none"/>
          </a:ln>
        </p:spPr>
      </p:cxnSp>
      <p:cxnSp>
        <p:nvCxnSpPr>
          <p:cNvPr id="73" name="Shape 73"/>
          <p:cNvCxnSpPr/>
          <p:nvPr/>
        </p:nvCxnSpPr>
        <p:spPr>
          <a:xfrm>
            <a:off y="1524000" x="0"/>
            <a:ext cy="0" cx="9144000"/>
          </a:xfrm>
          <a:prstGeom prst="straightConnector1">
            <a:avLst/>
          </a:prstGeom>
          <a:noFill/>
          <a:ln w="57150" cap="rnd">
            <a:solidFill>
              <a:srgbClr val="4A7EBB"/>
            </a:solidFill>
            <a:prstDash val="solid"/>
            <a:miter/>
            <a:headEnd w="med" len="med" type="none"/>
            <a:tailEnd w="med" len="med" type="none"/>
          </a:ln>
        </p:spPr>
      </p:cxnSp>
      <p:sp>
        <p:nvSpPr>
          <p:cNvPr id="74" name="Shape 7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75" name="Shape 75"/>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76" name="Shape 76"/>
          <p:cNvSpPr txBox="1"/>
          <p:nvPr>
            <p:ph idx="11" type="ftr"/>
          </p:nvPr>
        </p:nvSpPr>
        <p:spPr>
          <a:xfrm>
            <a:off y="6324600" x="457200"/>
            <a:ext cy="365125" cx="28956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7" name="Shape 77"/>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78" name="Shape 78"/>
          <p:cNvSpPr txBox="1"/>
          <p:nvPr/>
        </p:nvSpPr>
        <p:spPr>
          <a:xfrm>
            <a:off y="6400800" x="6934200"/>
            <a:ext cy="457200" cx="21335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Times New Roman"/>
              <a:buNone/>
            </a:pPr>
            <a:r>
              <a:rPr strike="noStrike" u="none" b="0" cap="none" baseline="0" sz="1000" lang="en-US" i="0">
                <a:solidFill>
                  <a:schemeClr val="dk1"/>
                </a:solidFill>
                <a:latin typeface="Times New Roman"/>
                <a:ea typeface="Times New Roman"/>
                <a:cs typeface="Times New Roman"/>
                <a:sym typeface="Times New Roman"/>
              </a:rPr>
              <a:t>7-*</a:t>
            </a:r>
          </a:p>
        </p:txBody>
      </p:sp>
    </p:spTree>
  </p:cSld>
  <p:clrMap accent2="accent2" accent3="accent3" accent4="accent4" accent5="accent5" accent6="accent6" hlink="hlink" tx2="lt2" tx1="dk1" bg2="dk2" bg1="lt1" folHlink="folHlink" accent1="accent1"/>
  <p:sldLayoutIdLst>
    <p:sldLayoutId id="2147483657"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y="0" x="0"/>
          <a:ext cy="0" cx="0"/>
          <a:chOff y="0" x="0"/>
          <a:chExt cy="0" cx="0"/>
        </a:xfrm>
      </p:grpSpPr>
      <p:sp>
        <p:nvSpPr>
          <p:cNvPr id="84" name="Shape 84"/>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85" name="Shape 85"/>
          <p:cNvCxnSpPr/>
          <p:nvPr/>
        </p:nvCxnSpPr>
        <p:spPr>
          <a:xfrm>
            <a:off y="1524000" x="0"/>
            <a:ext cy="0" cx="9144000"/>
          </a:xfrm>
          <a:prstGeom prst="straightConnector1">
            <a:avLst/>
          </a:prstGeom>
          <a:noFill/>
          <a:ln w="31750" cap="rnd">
            <a:solidFill>
              <a:srgbClr val="558ED5"/>
            </a:solidFill>
            <a:prstDash val="solid"/>
            <a:miter/>
            <a:headEnd w="med" len="med" type="none"/>
            <a:tailEnd w="med" len="med" type="none"/>
          </a:ln>
        </p:spPr>
      </p:cxnSp>
      <p:cxnSp>
        <p:nvCxnSpPr>
          <p:cNvPr id="86" name="Shape 86"/>
          <p:cNvCxnSpPr/>
          <p:nvPr/>
        </p:nvCxnSpPr>
        <p:spPr>
          <a:xfrm>
            <a:off y="1524000" x="0"/>
            <a:ext cy="0" cx="9144000"/>
          </a:xfrm>
          <a:prstGeom prst="straightConnector1">
            <a:avLst/>
          </a:prstGeom>
          <a:noFill/>
          <a:ln w="57150" cap="rnd">
            <a:solidFill>
              <a:srgbClr val="4A7EBB"/>
            </a:solidFill>
            <a:prstDash val="solid"/>
            <a:miter/>
            <a:headEnd w="med" len="med" type="none"/>
            <a:tailEnd w="med" len="med" type="none"/>
          </a:ln>
        </p:spPr>
      </p:cxnSp>
      <p:sp>
        <p:nvSpPr>
          <p:cNvPr id="87" name="Shape 8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88" name="Shape 88"/>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89" name="Shape 89"/>
          <p:cNvSpPr txBox="1"/>
          <p:nvPr>
            <p:ph idx="11" type="ftr"/>
          </p:nvPr>
        </p:nvSpPr>
        <p:spPr>
          <a:xfrm>
            <a:off y="6324600" x="228600"/>
            <a:ext cy="365125" cx="28956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0" name="Shape 90"/>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91" name="Shape 91"/>
          <p:cNvSpPr txBox="1"/>
          <p:nvPr/>
        </p:nvSpPr>
        <p:spPr>
          <a:xfrm>
            <a:off y="6400800" x="6934200"/>
            <a:ext cy="457200" cx="21335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Times New Roman"/>
              <a:buNone/>
            </a:pPr>
            <a:r>
              <a:rPr strike="noStrike" u="none" b="0" cap="none" baseline="0" sz="1000" lang="en-US" i="0">
                <a:solidFill>
                  <a:schemeClr val="dk1"/>
                </a:solidFill>
                <a:latin typeface="Times New Roman"/>
                <a:ea typeface="Times New Roman"/>
                <a:cs typeface="Times New Roman"/>
                <a:sym typeface="Times New Roman"/>
              </a:rPr>
              <a:t>7-*</a:t>
            </a:r>
          </a:p>
        </p:txBody>
      </p:sp>
    </p:spTree>
  </p:cSld>
  <p:clrMap accent2="accent2" accent3="accent3" accent4="accent4" accent5="accent5" accent6="accent6" hlink="hlink" tx2="lt2" tx1="dk1" bg2="dk2" bg1="lt1" folHlink="folHlink" accent1="accent1"/>
  <p:sldLayoutIdLst>
    <p:sldLayoutId id="2147483658"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 name="Shape 94"/>
        <p:cNvGrpSpPr/>
        <p:nvPr/>
      </p:nvGrpSpPr>
      <p:grpSpPr>
        <a:xfrm>
          <a:off y="0" x="0"/>
          <a:ext cy="0" cx="0"/>
          <a:chOff y="0" x="0"/>
          <a:chExt cy="0" cx="0"/>
        </a:xfrm>
      </p:grpSpPr>
      <p:sp>
        <p:nvSpPr>
          <p:cNvPr id="95" name="Shape 95"/>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96" name="Shape 9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97" name="Shape 97"/>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Tree>
  </p:cSld>
  <p:clrMap accent2="accent2" accent3="accent3" accent4="accent4" accent5="accent5" accent6="accent6" hlink="hlink" tx2="lt2" tx1="dk1" bg2="dk2" bg1="lt1" folHlink="folHlink" accent1="accent1"/>
  <p:sldLayoutIdLst>
    <p:sldLayoutId id="2147483659"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8.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9.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1.xml" Type="http://schemas.openxmlformats.org/officeDocument/2006/relationships/slideLayout" Id="rId1"/><Relationship Target="../media/image1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9.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9.xml" Type="http://schemas.openxmlformats.org/officeDocument/2006/relationships/slideLayout" Id="rId1"/><Relationship Target="../media/image05.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9.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9.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9.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9.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9.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9.xml" Type="http://schemas.openxmlformats.org/officeDocument/2006/relationships/slideLayout" Id="rId1"/><Relationship Target="../media/image04.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9.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9.xml" Type="http://schemas.openxmlformats.org/officeDocument/2006/relationships/slideLayout" Id="rId1"/><Relationship Target="../media/image08.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9.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9.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1.xml" Type="http://schemas.openxmlformats.org/officeDocument/2006/relationships/slideLayout" Id="rId1"/><Relationship Target="../media/image07.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9.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9.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9.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9.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9.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1.xml" Type="http://schemas.openxmlformats.org/officeDocument/2006/relationships/slideLayout" Id="rId1"/><Relationship Target="../media/image1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9.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9.xml" Type="http://schemas.openxmlformats.org/officeDocument/2006/relationships/slideLayout" Id="rId1"/><Relationship Target="../media/image11.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9.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9.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9.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9.xml" Type="http://schemas.openxmlformats.org/officeDocument/2006/relationships/slideLayout" Id="rId1"/><Relationship Target="../media/image09.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9.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9.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1.xml" Type="http://schemas.openxmlformats.org/officeDocument/2006/relationships/slideLayout" Id="rId1"/><Relationship Target="../media/image13.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9.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9.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9.xml" Type="http://schemas.openxmlformats.org/officeDocument/2006/relationships/slideLayout" Id="rId1"/><Relationship Target="../media/image03.jp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9.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1.xml" Type="http://schemas.openxmlformats.org/officeDocument/2006/relationships/slideLayout" Id="rId1"/><Relationship Target="../media/image00.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9.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9.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1.xml" Type="http://schemas.openxmlformats.org/officeDocument/2006/relationships/slideLayout" Id="rId1"/><Relationship Target="../media/image01.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0.xml" Type="http://schemas.openxmlformats.org/officeDocument/2006/relationships/slideLayout" Id="rId1"/><Relationship Target="../media/image06.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y="0" x="0"/>
          <a:ext cy="0" cx="0"/>
          <a:chOff y="0" x="0"/>
          <a:chExt cy="0" cx="0"/>
        </a:xfrm>
      </p:grpSpPr>
      <p:sp>
        <p:nvSpPr>
          <p:cNvPr id="103" name="Shape 103"/>
          <p:cNvSpPr txBox="1"/>
          <p:nvPr>
            <p:ph type="ctrTitle"/>
          </p:nvPr>
        </p:nvSpPr>
        <p:spPr>
          <a:xfrm>
            <a:off y="4038600" x="5334000"/>
            <a:ext cy="1143000" cx="35052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lt1"/>
              </a:buClr>
              <a:buSzPct val="25000"/>
              <a:buFont typeface="Calibri"/>
              <a:buNone/>
            </a:pPr>
            <a:r>
              <a:rPr strike="noStrike" u="none" b="0" cap="none" baseline="0" sz="3600" lang="en-US" i="0">
                <a:solidFill>
                  <a:schemeClr val="lt1"/>
                </a:solidFill>
                <a:latin typeface="Calibri"/>
                <a:ea typeface="Calibri"/>
                <a:cs typeface="Calibri"/>
                <a:sym typeface="Calibri"/>
              </a:rPr>
              <a:t>Chapter Seven</a:t>
            </a:r>
          </a:p>
        </p:txBody>
      </p:sp>
      <p:sp>
        <p:nvSpPr>
          <p:cNvPr id="104" name="Shape 104"/>
          <p:cNvSpPr txBox="1"/>
          <p:nvPr>
            <p:ph idx="1" type="subTitle"/>
          </p:nvPr>
        </p:nvSpPr>
        <p:spPr>
          <a:xfrm>
            <a:off y="1219200" x="4876800"/>
            <a:ext cy="3048000" cx="3962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lt1"/>
              </a:buClr>
              <a:buSzPct val="25000"/>
              <a:buFont typeface="Calibri"/>
              <a:buNone/>
            </a:pPr>
            <a:r>
              <a:rPr strike="noStrike" u="none" b="1" cap="none" baseline="0" sz="3600" lang="en-US" i="0">
                <a:solidFill>
                  <a:schemeClr val="lt1"/>
                </a:solidFill>
                <a:latin typeface="Calibri"/>
                <a:ea typeface="Calibri"/>
                <a:cs typeface="Calibri"/>
                <a:sym typeface="Calibri"/>
              </a:rPr>
              <a:t>Individual &amp; Group</a:t>
            </a:r>
          </a:p>
          <a:p>
            <a:pPr algn="ctr" rtl="0" lvl="0" marR="0" indent="0" marL="0">
              <a:lnSpc>
                <a:spcPct val="100000"/>
              </a:lnSpc>
              <a:spcBef>
                <a:spcPts val="720"/>
              </a:spcBef>
              <a:spcAft>
                <a:spcPts val="0"/>
              </a:spcAft>
              <a:buClr>
                <a:schemeClr val="lt1"/>
              </a:buClr>
              <a:buSzPct val="25000"/>
              <a:buFont typeface="Calibri"/>
              <a:buNone/>
            </a:pPr>
            <a:r>
              <a:rPr strike="noStrike" u="none" b="1" cap="none" baseline="0" sz="3600" lang="en-US" i="0">
                <a:solidFill>
                  <a:schemeClr val="lt1"/>
                </a:solidFill>
                <a:latin typeface="Calibri"/>
                <a:ea typeface="Calibri"/>
                <a:cs typeface="Calibri"/>
                <a:sym typeface="Calibri"/>
              </a:rPr>
              <a:t>Decision Making</a:t>
            </a:r>
          </a:p>
          <a:p>
            <a:pPr algn="ctr" rtl="0" lvl="0" marR="0" indent="0" marL="0">
              <a:lnSpc>
                <a:spcPct val="100000"/>
              </a:lnSpc>
              <a:spcBef>
                <a:spcPts val="640"/>
              </a:spcBef>
              <a:spcAft>
                <a:spcPts val="0"/>
              </a:spcAft>
              <a:buClr>
                <a:schemeClr val="lt1"/>
              </a:buClr>
              <a:buSzPct val="25000"/>
              <a:buFont typeface="Calibri"/>
              <a:buNone/>
            </a:pPr>
            <a:r>
              <a:rPr strike="noStrike" u="none" b="0" cap="none" baseline="0" sz="3200" lang="en-US" i="0">
                <a:solidFill>
                  <a:schemeClr val="lt1"/>
                </a:solidFill>
                <a:latin typeface="Calibri"/>
                <a:ea typeface="Calibri"/>
                <a:cs typeface="Calibri"/>
                <a:sym typeface="Calibri"/>
              </a:rPr>
              <a:t>How Managers Make Things Happen</a:t>
            </a:r>
          </a:p>
        </p:txBody>
      </p:sp>
      <p:sp>
        <p:nvSpPr>
          <p:cNvPr id="105" name="Shape 105"/>
          <p:cNvSpPr txBox="1"/>
          <p:nvPr/>
        </p:nvSpPr>
        <p:spPr>
          <a:xfrm>
            <a:off y="6594475" x="76200"/>
            <a:ext cy="244474" cx="1752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Times New Roman"/>
              <a:buNone/>
            </a:pPr>
            <a:r>
              <a:rPr strike="noStrike" u="none" b="1" cap="none" baseline="0" sz="1000" lang="en-US" i="1">
                <a:solidFill>
                  <a:schemeClr val="lt1"/>
                </a:solidFill>
                <a:latin typeface="Times New Roman"/>
                <a:ea typeface="Times New Roman"/>
                <a:cs typeface="Times New Roman"/>
                <a:sym typeface="Times New Roman"/>
              </a:rPr>
              <a:t>McGraw-Hill/Irwin</a:t>
            </a:r>
          </a:p>
        </p:txBody>
      </p:sp>
      <p:sp>
        <p:nvSpPr>
          <p:cNvPr id="106" name="Shape 106"/>
          <p:cNvSpPr txBox="1"/>
          <p:nvPr/>
        </p:nvSpPr>
        <p:spPr>
          <a:xfrm>
            <a:off y="6613525" x="4572000"/>
            <a:ext cy="244474" cx="4495800"/>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chemeClr val="lt1"/>
              </a:buClr>
              <a:buSzPct val="25000"/>
              <a:buFont typeface="Times New Roman"/>
              <a:buNone/>
            </a:pPr>
            <a:r>
              <a:rPr strike="noStrike" u="none" b="1" cap="none" baseline="0" sz="1000" lang="en-US" i="1">
                <a:solidFill>
                  <a:schemeClr val="lt1"/>
                </a:solidFill>
                <a:latin typeface="Times New Roman"/>
                <a:ea typeface="Times New Roman"/>
                <a:cs typeface="Times New Roman"/>
                <a:sym typeface="Times New Roman"/>
              </a:rPr>
              <a:t>Copyright © 2013 by The McGraw-Hill Companies, Inc. All rights reserved</a:t>
            </a:r>
            <a:r>
              <a:rPr strike="noStrike" u="none" b="1" cap="none" baseline="0" sz="1000" lang="en-US" i="0">
                <a:solidFill>
                  <a:schemeClr val="lt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3" name="Shape 163"/>
        <p:cNvGrpSpPr/>
        <p:nvPr/>
      </p:nvGrpSpPr>
      <p:grpSpPr>
        <a:xfrm>
          <a:off y="0" x="0"/>
          <a:ext cy="0" cx="0"/>
          <a:chOff y="0" x="0"/>
          <a:chExt cy="0" cx="0"/>
        </a:xfrm>
      </p:grpSpPr>
      <p:sp>
        <p:nvSpPr>
          <p:cNvPr id="164" name="Shape 164"/>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Bounded Rationality</a:t>
            </a:r>
          </a:p>
        </p:txBody>
      </p:sp>
      <p:sp>
        <p:nvSpPr>
          <p:cNvPr id="165" name="Shape 165"/>
          <p:cNvSpPr txBox="1"/>
          <p:nvPr>
            <p:ph idx="1" type="body"/>
          </p:nvPr>
        </p:nvSpPr>
        <p:spPr>
          <a:xfrm>
            <a:off y="194468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Bounded Rationality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suggests that the ability of decision makers to be rational is limited by numerous constraints</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complexity, time and money, cognitive capacity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9" name="Shape 169"/>
        <p:cNvGrpSpPr/>
        <p:nvPr/>
      </p:nvGrpSpPr>
      <p:grpSpPr>
        <a:xfrm>
          <a:off y="0" x="0"/>
          <a:ext cy="0" cx="0"/>
          <a:chOff y="0" x="0"/>
          <a:chExt cy="0" cx="0"/>
        </a:xfrm>
      </p:grpSpPr>
      <p:sp>
        <p:nvSpPr>
          <p:cNvPr id="170" name="Shape 17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Some Hindrances to Perfectly Rational Decision Making</a:t>
            </a:r>
          </a:p>
        </p:txBody>
      </p:sp>
      <p:sp>
        <p:nvSpPr>
          <p:cNvPr id="171" name="Shape 171"/>
          <p:cNvSpPr txBox="1"/>
          <p:nvPr/>
        </p:nvSpPr>
        <p:spPr>
          <a:xfrm>
            <a:off y="1752600" x="7937"/>
            <a:ext cy="369886" cx="181768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Figure 7.2</a:t>
            </a:r>
          </a:p>
        </p:txBody>
      </p:sp>
      <p:pic>
        <p:nvPicPr>
          <p:cNvPr id="172" name="Shape 172"/>
          <p:cNvPicPr preferRelativeResize="0"/>
          <p:nvPr/>
        </p:nvPicPr>
        <p:blipFill rotWithShape="1">
          <a:blip r:embed="rId3">
            <a:alphaModFix/>
          </a:blip>
          <a:srcRect t="0" b="0" r="0" l="0"/>
          <a:stretch/>
        </p:blipFill>
        <p:spPr>
          <a:xfrm>
            <a:off y="2438400" x="219075"/>
            <a:ext cy="2895600" cx="87058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6" name="Shape 176"/>
        <p:cNvGrpSpPr/>
        <p:nvPr/>
      </p:nvGrpSpPr>
      <p:grpSpPr>
        <a:xfrm>
          <a:off y="0" x="0"/>
          <a:ext cy="0" cx="0"/>
          <a:chOff y="0" x="0"/>
          <a:chExt cy="0" cx="0"/>
        </a:xfrm>
      </p:grpSpPr>
      <p:sp>
        <p:nvSpPr>
          <p:cNvPr id="177" name="Shape 17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Satisficing and Incremental Models</a:t>
            </a:r>
          </a:p>
        </p:txBody>
      </p:sp>
      <p:sp>
        <p:nvSpPr>
          <p:cNvPr id="178" name="Shape 178"/>
          <p:cNvSpPr txBox="1"/>
          <p:nvPr>
            <p:ph idx="1" type="body"/>
          </p:nvPr>
        </p:nvSpPr>
        <p:spPr>
          <a:xfrm>
            <a:off y="185578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Satisficing Model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managers seek alternatives until they find one that is satisfactory, not optimal</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Incremental Model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managers take small, short-term steps to alleviate a problem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2" name="Shape 182"/>
        <p:cNvGrpSpPr/>
        <p:nvPr/>
      </p:nvGrpSpPr>
      <p:grpSpPr>
        <a:xfrm>
          <a:off y="0" x="0"/>
          <a:ext cy="0" cx="0"/>
          <a:chOff y="0" x="0"/>
          <a:chExt cy="0" cx="0"/>
        </a:xfrm>
      </p:grpSpPr>
      <p:sp>
        <p:nvSpPr>
          <p:cNvPr id="183" name="Shape 183"/>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Intuition Model </a:t>
            </a:r>
          </a:p>
        </p:txBody>
      </p:sp>
      <p:sp>
        <p:nvSpPr>
          <p:cNvPr id="184" name="Shape 184"/>
          <p:cNvSpPr txBox="1"/>
          <p:nvPr>
            <p:ph idx="1" type="body"/>
          </p:nvPr>
        </p:nvSpPr>
        <p:spPr>
          <a:xfrm>
            <a:off y="182245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Intuition</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making a choice without the use of conscious thought or logical inference</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sources are expertise and feelings</a:t>
            </a:r>
          </a:p>
        </p:txBody>
      </p:sp>
      <p:pic>
        <p:nvPicPr>
          <p:cNvPr id="185" name="Shape 185"/>
          <p:cNvPicPr preferRelativeResize="0"/>
          <p:nvPr/>
        </p:nvPicPr>
        <p:blipFill rotWithShape="1">
          <a:blip r:embed="rId3">
            <a:alphaModFix/>
          </a:blip>
          <a:srcRect t="0" b="0" r="0" l="0"/>
          <a:stretch/>
        </p:blipFill>
        <p:spPr>
          <a:xfrm>
            <a:off y="4052887" x="3962400"/>
            <a:ext cy="2590800" cx="38862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9" name="Shape 189"/>
        <p:cNvGrpSpPr/>
        <p:nvPr/>
      </p:nvGrpSpPr>
      <p:grpSpPr>
        <a:xfrm>
          <a:off y="0" x="0"/>
          <a:ext cy="0" cx="0"/>
          <a:chOff y="0" x="0"/>
          <a:chExt cy="0" cx="0"/>
        </a:xfrm>
      </p:grpSpPr>
      <p:sp>
        <p:nvSpPr>
          <p:cNvPr id="190" name="Shape 190"/>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Question?</a:t>
            </a:r>
          </a:p>
        </p:txBody>
      </p:sp>
      <p:sp>
        <p:nvSpPr>
          <p:cNvPr id="191" name="Shape 191"/>
          <p:cNvSpPr txBox="1"/>
          <p:nvPr>
            <p:ph idx="1" type="body"/>
          </p:nvPr>
        </p:nvSpPr>
        <p:spPr>
          <a:xfrm>
            <a:off y="181133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	Bill has been a manager for 14 years. He has seen many different situations with his employees. He often makes decisions without really thinking about them. This is called __________.</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Intuition</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Satisficing</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Bounded rationality</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Unbounded rationality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6" name="Shape 196"/>
        <p:cNvGrpSpPr/>
        <p:nvPr/>
      </p:nvGrpSpPr>
      <p:grpSpPr>
        <a:xfrm>
          <a:off y="0" x="0"/>
          <a:ext cy="0" cx="0"/>
          <a:chOff y="0" x="0"/>
          <a:chExt cy="0" cx="0"/>
        </a:xfrm>
      </p:grpSpPr>
      <p:sp>
        <p:nvSpPr>
          <p:cNvPr id="197" name="Shape 19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Implementation Principles of Evidence-Based Decision Making</a:t>
            </a:r>
          </a:p>
        </p:txBody>
      </p:sp>
      <p:sp>
        <p:nvSpPr>
          <p:cNvPr id="198" name="Shape 198"/>
          <p:cNvSpPr txBox="1"/>
          <p:nvPr>
            <p:ph idx="1" type="body"/>
          </p:nvPr>
        </p:nvSpPr>
        <p:spPr>
          <a:xfrm>
            <a:off y="185578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Treat your organization as an </a:t>
            </a:r>
            <a:r>
              <a:rPr strike="noStrike" u="none" b="0" cap="none" baseline="0" sz="3200" lang="en-US" i="0">
                <a:solidFill>
                  <a:srgbClr val="008080"/>
                </a:solidFill>
                <a:latin typeface="Calibri"/>
                <a:ea typeface="Calibri"/>
                <a:cs typeface="Calibri"/>
                <a:sym typeface="Calibri"/>
              </a:rPr>
              <a:t>unfinished</a:t>
            </a:r>
            <a:r>
              <a:rPr strike="noStrike" u="none" b="0" cap="none" baseline="0" sz="3200" lang="en-US" i="0">
                <a:solidFill>
                  <a:schemeClr val="dk1"/>
                </a:solidFill>
                <a:latin typeface="Calibri"/>
                <a:ea typeface="Calibri"/>
                <a:cs typeface="Calibri"/>
                <a:sym typeface="Calibri"/>
              </a:rPr>
              <a:t> prototype.</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No brag, just facts.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rgbClr val="008080"/>
                </a:solidFill>
                <a:latin typeface="Calibri"/>
                <a:ea typeface="Calibri"/>
                <a:cs typeface="Calibri"/>
                <a:sym typeface="Calibri"/>
              </a:rPr>
              <a:t>See yourself </a:t>
            </a:r>
            <a:r>
              <a:rPr strike="noStrike" u="none" b="0" cap="none" baseline="0" sz="3200" lang="en-US" i="0">
                <a:solidFill>
                  <a:schemeClr val="dk1"/>
                </a:solidFill>
                <a:latin typeface="Calibri"/>
                <a:ea typeface="Calibri"/>
                <a:cs typeface="Calibri"/>
                <a:sym typeface="Calibri"/>
              </a:rPr>
              <a:t>and your organization as outsiders do.</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Evidence-based </a:t>
            </a:r>
            <a:r>
              <a:rPr strike="noStrike" u="none" b="0" cap="none" baseline="0" sz="3200" lang="en-US" i="0">
                <a:solidFill>
                  <a:srgbClr val="008080"/>
                </a:solidFill>
                <a:latin typeface="Calibri"/>
                <a:ea typeface="Calibri"/>
                <a:cs typeface="Calibri"/>
                <a:sym typeface="Calibri"/>
              </a:rPr>
              <a:t>management</a:t>
            </a:r>
            <a:r>
              <a:rPr strike="noStrike" u="none" b="0" cap="none" baseline="0" sz="3200" lang="en-US" i="0">
                <a:solidFill>
                  <a:schemeClr val="dk1"/>
                </a:solidFill>
                <a:latin typeface="Calibri"/>
                <a:ea typeface="Calibri"/>
                <a:cs typeface="Calibri"/>
                <a:sym typeface="Calibri"/>
              </a:rPr>
              <a:t> is not just for senior executives.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2" name="Shape 202"/>
        <p:cNvGrpSpPr/>
        <p:nvPr/>
      </p:nvGrpSpPr>
      <p:grpSpPr>
        <a:xfrm>
          <a:off y="0" x="0"/>
          <a:ext cy="0" cx="0"/>
          <a:chOff y="0" x="0"/>
          <a:chExt cy="0" cx="0"/>
        </a:xfrm>
      </p:grpSpPr>
      <p:sp>
        <p:nvSpPr>
          <p:cNvPr id="203" name="Shape 203"/>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3900" lang="en-US" i="0">
                <a:solidFill>
                  <a:srgbClr val="DCE6F2"/>
                </a:solidFill>
                <a:latin typeface="Calibri"/>
                <a:ea typeface="Calibri"/>
                <a:cs typeface="Calibri"/>
                <a:sym typeface="Calibri"/>
              </a:rPr>
              <a:t>Implementation Principles of Evidence-Based Decision Making (cont.)</a:t>
            </a:r>
          </a:p>
        </p:txBody>
      </p:sp>
      <p:sp>
        <p:nvSpPr>
          <p:cNvPr id="204" name="Shape 204"/>
          <p:cNvSpPr txBox="1"/>
          <p:nvPr>
            <p:ph idx="1" type="body"/>
          </p:nvPr>
        </p:nvSpPr>
        <p:spPr>
          <a:xfrm>
            <a:off y="194468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Like everything else, you still need to </a:t>
            </a:r>
            <a:r>
              <a:rPr strike="noStrike" u="none" b="0" cap="none" baseline="0" sz="3200" lang="en-US" i="0">
                <a:solidFill>
                  <a:srgbClr val="008080"/>
                </a:solidFill>
                <a:latin typeface="Calibri"/>
                <a:ea typeface="Calibri"/>
                <a:cs typeface="Calibri"/>
                <a:sym typeface="Calibri"/>
              </a:rPr>
              <a:t>sell it</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If all else fails, </a:t>
            </a:r>
            <a:r>
              <a:rPr strike="noStrike" u="none" b="0" cap="none" baseline="0" sz="3200" lang="en-US" i="0">
                <a:solidFill>
                  <a:srgbClr val="008080"/>
                </a:solidFill>
                <a:latin typeface="Calibri"/>
                <a:ea typeface="Calibri"/>
                <a:cs typeface="Calibri"/>
                <a:sym typeface="Calibri"/>
              </a:rPr>
              <a:t>slow</a:t>
            </a:r>
            <a:r>
              <a:rPr strike="noStrike" u="none" b="0" cap="none" baseline="0" sz="3200" lang="en-US" i="0">
                <a:solidFill>
                  <a:schemeClr val="dk1"/>
                </a:solidFill>
                <a:latin typeface="Calibri"/>
                <a:ea typeface="Calibri"/>
                <a:cs typeface="Calibri"/>
                <a:sym typeface="Calibri"/>
              </a:rPr>
              <a:t> the spread of bad practice</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The best diagnostic question: </a:t>
            </a:r>
            <a:r>
              <a:rPr strike="noStrike" u="none" b="0" cap="none" baseline="0" sz="3200" lang="en-US" i="0">
                <a:solidFill>
                  <a:srgbClr val="008080"/>
                </a:solidFill>
                <a:latin typeface="Calibri"/>
                <a:ea typeface="Calibri"/>
                <a:cs typeface="Calibri"/>
                <a:sym typeface="Calibri"/>
              </a:rPr>
              <a:t>What happens </a:t>
            </a:r>
            <a:r>
              <a:rPr strike="noStrike" u="none" b="0" cap="none" baseline="0" sz="3200" lang="en-US" i="0">
                <a:solidFill>
                  <a:schemeClr val="dk1"/>
                </a:solidFill>
                <a:latin typeface="Calibri"/>
                <a:ea typeface="Calibri"/>
                <a:cs typeface="Calibri"/>
                <a:sym typeface="Calibri"/>
              </a:rPr>
              <a:t>when people fail?</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8" name="Shape 208"/>
        <p:cNvGrpSpPr/>
        <p:nvPr/>
      </p:nvGrpSpPr>
      <p:grpSpPr>
        <a:xfrm>
          <a:off y="0" x="0"/>
          <a:ext cy="0" cx="0"/>
          <a:chOff y="0" x="0"/>
          <a:chExt cy="0" cx="0"/>
        </a:xfrm>
      </p:grpSpPr>
      <p:sp>
        <p:nvSpPr>
          <p:cNvPr id="209" name="Shape 209"/>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What Makes It Hard to Be Evidence Based</a:t>
            </a:r>
          </a:p>
        </p:txBody>
      </p:sp>
      <p:sp>
        <p:nvSpPr>
          <p:cNvPr id="210" name="Shape 210"/>
          <p:cNvSpPr txBox="1"/>
          <p:nvPr>
            <p:ph idx="1" type="body"/>
          </p:nvPr>
        </p:nvSpPr>
        <p:spPr>
          <a:xfrm>
            <a:off y="1900236"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There’s too much </a:t>
            </a:r>
            <a:r>
              <a:rPr strike="noStrike" u="none" b="0" cap="none" baseline="0" sz="3200" lang="en-US" i="0">
                <a:solidFill>
                  <a:srgbClr val="008080"/>
                </a:solidFill>
                <a:latin typeface="Calibri"/>
                <a:ea typeface="Calibri"/>
                <a:cs typeface="Calibri"/>
                <a:sym typeface="Calibri"/>
              </a:rPr>
              <a:t>evidence</a:t>
            </a:r>
            <a:r>
              <a:rPr strike="noStrike" u="none" b="0" cap="none" baseline="0" sz="3200" lang="en-US" i="0">
                <a:solidFill>
                  <a:schemeClr val="dk1"/>
                </a:solidFill>
                <a:latin typeface="Calibri"/>
                <a:ea typeface="Calibri"/>
                <a:cs typeface="Calibri"/>
                <a:sym typeface="Calibri"/>
              </a:rPr>
              <a:t>.</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There’s not enough good evidence.</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The evidence doesn’t quite </a:t>
            </a:r>
            <a:r>
              <a:rPr strike="noStrike" u="none" b="0" cap="none" baseline="0" sz="3200" lang="en-US" i="0">
                <a:solidFill>
                  <a:srgbClr val="008080"/>
                </a:solidFill>
                <a:latin typeface="Calibri"/>
                <a:ea typeface="Calibri"/>
                <a:cs typeface="Calibri"/>
                <a:sym typeface="Calibri"/>
              </a:rPr>
              <a:t>apply</a:t>
            </a:r>
            <a:r>
              <a:rPr strike="noStrike" u="none" b="0" cap="none" baseline="0" sz="3200" lang="en-US" i="0">
                <a:solidFill>
                  <a:schemeClr val="dk1"/>
                </a:solidFill>
                <a:latin typeface="Calibri"/>
                <a:ea typeface="Calibri"/>
                <a:cs typeface="Calibri"/>
                <a:sym typeface="Calibri"/>
              </a:rPr>
              <a:t>.</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People are trying to </a:t>
            </a:r>
            <a:r>
              <a:rPr strike="noStrike" u="none" b="0" cap="none" baseline="0" sz="3200" lang="en-US" i="0">
                <a:solidFill>
                  <a:srgbClr val="008080"/>
                </a:solidFill>
                <a:latin typeface="Calibri"/>
                <a:ea typeface="Calibri"/>
                <a:cs typeface="Calibri"/>
                <a:sym typeface="Calibri"/>
              </a:rPr>
              <a:t>mislead</a:t>
            </a:r>
            <a:r>
              <a:rPr strike="noStrike" u="none" b="0" cap="none" baseline="0" sz="3200" lang="en-US" i="0">
                <a:solidFill>
                  <a:schemeClr val="dk1"/>
                </a:solidFill>
                <a:latin typeface="Calibri"/>
                <a:ea typeface="Calibri"/>
                <a:cs typeface="Calibri"/>
                <a:sym typeface="Calibri"/>
              </a:rPr>
              <a:t> you.</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You are trying to mislead you.</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The side effects </a:t>
            </a:r>
            <a:r>
              <a:rPr strike="noStrike" u="none" b="0" cap="none" baseline="0" sz="3200" lang="en-US" i="0">
                <a:solidFill>
                  <a:srgbClr val="008080"/>
                </a:solidFill>
                <a:latin typeface="Calibri"/>
                <a:ea typeface="Calibri"/>
                <a:cs typeface="Calibri"/>
                <a:sym typeface="Calibri"/>
              </a:rPr>
              <a:t>outweigh</a:t>
            </a:r>
            <a:r>
              <a:rPr strike="noStrike" u="none" b="0" cap="none" baseline="0" sz="3200" lang="en-US" i="0">
                <a:solidFill>
                  <a:schemeClr val="dk1"/>
                </a:solidFill>
                <a:latin typeface="Calibri"/>
                <a:ea typeface="Calibri"/>
                <a:cs typeface="Calibri"/>
                <a:sym typeface="Calibri"/>
              </a:rPr>
              <a:t> the cure.</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Stories are more persuasive anyway.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4" name="Shape 214"/>
        <p:cNvGrpSpPr/>
        <p:nvPr/>
      </p:nvGrpSpPr>
      <p:grpSpPr>
        <a:xfrm>
          <a:off y="0" x="0"/>
          <a:ext cy="0" cx="0"/>
          <a:chOff y="0" x="0"/>
          <a:chExt cy="0" cx="0"/>
        </a:xfrm>
      </p:grpSpPr>
      <p:sp>
        <p:nvSpPr>
          <p:cNvPr id="215" name="Shape 215"/>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Question?</a:t>
            </a:r>
          </a:p>
        </p:txBody>
      </p:sp>
      <p:sp>
        <p:nvSpPr>
          <p:cNvPr id="216" name="Shape 216"/>
          <p:cNvSpPr txBox="1"/>
          <p:nvPr>
            <p:ph idx="1" type="body"/>
          </p:nvPr>
        </p:nvSpPr>
        <p:spPr>
          <a:xfrm>
            <a:off y="1933575"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2800" lang="en-US" i="0">
                <a:solidFill>
                  <a:schemeClr val="dk1"/>
                </a:solidFill>
                <a:latin typeface="Calibri"/>
                <a:ea typeface="Calibri"/>
                <a:cs typeface="Calibri"/>
                <a:sym typeface="Calibri"/>
              </a:rPr>
              <a:t>Norma is trying to decide on a new contract for copier services. One of the salespeople has an excellent bid, but Norma feels that there are things he is not telling her. Why does this make it hard for her to use evidence-based decision making?</a:t>
            </a:r>
          </a:p>
          <a:p>
            <a:pPr algn="l" rtl="0" lvl="0" marR="0" indent="-461962" marL="461962">
              <a:lnSpc>
                <a:spcPct val="100000"/>
              </a:lnSpc>
              <a:spcBef>
                <a:spcPts val="520"/>
              </a:spcBef>
              <a:spcAft>
                <a:spcPts val="0"/>
              </a:spcAft>
              <a:buClr>
                <a:srgbClr val="604A7B"/>
              </a:buClr>
              <a:buSzPct val="125000"/>
              <a:buFont typeface="Calibri"/>
              <a:buAutoNum type="alphaUcPeriod"/>
            </a:pPr>
            <a:r>
              <a:rPr strike="noStrike" u="none" b="0" cap="none" baseline="0" sz="2600" lang="en-US" i="0">
                <a:solidFill>
                  <a:schemeClr val="dk1"/>
                </a:solidFill>
                <a:latin typeface="Calibri"/>
                <a:ea typeface="Calibri"/>
                <a:cs typeface="Calibri"/>
                <a:sym typeface="Calibri"/>
              </a:rPr>
              <a:t>There’s too much evidence.</a:t>
            </a:r>
          </a:p>
          <a:p>
            <a:pPr algn="l" rtl="0" lvl="0" marR="0" indent="-461962" marL="461962">
              <a:lnSpc>
                <a:spcPct val="100000"/>
              </a:lnSpc>
              <a:spcBef>
                <a:spcPts val="520"/>
              </a:spcBef>
              <a:spcAft>
                <a:spcPts val="0"/>
              </a:spcAft>
              <a:buClr>
                <a:srgbClr val="604A7B"/>
              </a:buClr>
              <a:buSzPct val="125000"/>
              <a:buFont typeface="Calibri"/>
              <a:buAutoNum type="alphaUcPeriod"/>
            </a:pPr>
            <a:r>
              <a:rPr strike="noStrike" u="none" b="0" cap="none" baseline="0" sz="2600" lang="en-US" i="0">
                <a:solidFill>
                  <a:schemeClr val="dk1"/>
                </a:solidFill>
                <a:latin typeface="Calibri"/>
                <a:ea typeface="Calibri"/>
                <a:cs typeface="Calibri"/>
                <a:sym typeface="Calibri"/>
              </a:rPr>
              <a:t>There’s not enough good evidence.</a:t>
            </a:r>
          </a:p>
          <a:p>
            <a:pPr algn="l" rtl="0" lvl="0" marR="0" indent="-461962" marL="461962">
              <a:lnSpc>
                <a:spcPct val="100000"/>
              </a:lnSpc>
              <a:spcBef>
                <a:spcPts val="520"/>
              </a:spcBef>
              <a:spcAft>
                <a:spcPts val="0"/>
              </a:spcAft>
              <a:buClr>
                <a:srgbClr val="604A7B"/>
              </a:buClr>
              <a:buSzPct val="125000"/>
              <a:buFont typeface="Calibri"/>
              <a:buAutoNum type="alphaUcPeriod"/>
            </a:pPr>
            <a:r>
              <a:rPr strike="noStrike" u="none" b="0" cap="none" baseline="0" sz="2600" lang="en-US" i="0">
                <a:solidFill>
                  <a:schemeClr val="dk1"/>
                </a:solidFill>
                <a:latin typeface="Calibri"/>
                <a:ea typeface="Calibri"/>
                <a:cs typeface="Calibri"/>
                <a:sym typeface="Calibri"/>
              </a:rPr>
              <a:t>People are trying to mislead you.</a:t>
            </a:r>
          </a:p>
          <a:p>
            <a:pPr algn="l" rtl="0" lvl="0" marR="0" indent="-461962" marL="461962">
              <a:lnSpc>
                <a:spcPct val="100000"/>
              </a:lnSpc>
              <a:spcBef>
                <a:spcPts val="520"/>
              </a:spcBef>
              <a:spcAft>
                <a:spcPts val="0"/>
              </a:spcAft>
              <a:buClr>
                <a:srgbClr val="604A7B"/>
              </a:buClr>
              <a:buSzPct val="125000"/>
              <a:buFont typeface="Calibri"/>
              <a:buAutoNum type="alphaUcPeriod"/>
            </a:pPr>
            <a:r>
              <a:rPr strike="noStrike" u="none" b="0" cap="none" baseline="0" sz="2600" lang="en-US" i="0">
                <a:solidFill>
                  <a:schemeClr val="dk1"/>
                </a:solidFill>
                <a:latin typeface="Calibri"/>
                <a:ea typeface="Calibri"/>
                <a:cs typeface="Calibri"/>
                <a:sym typeface="Calibri"/>
              </a:rPr>
              <a:t>The evidence doesn’t quite apply.</a:t>
            </a:r>
          </a:p>
          <a:p>
            <a:pPr algn="l" rtl="0" lvl="0" marR="0" indent="0" marL="0">
              <a:spcBef>
                <a:spcPts val="0"/>
              </a:spcBef>
              <a:buNone/>
            </a:pPr>
            <a:r>
              <a:t/>
            </a:r>
            <a:endParaRPr strike="noStrike" u="none" b="0" cap="none" baseline="0" sz="26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1" name="Shape 221"/>
        <p:cNvGrpSpPr/>
        <p:nvPr/>
      </p:nvGrpSpPr>
      <p:grpSpPr>
        <a:xfrm>
          <a:off y="0" x="0"/>
          <a:ext cy="0" cx="0"/>
          <a:chOff y="0" x="0"/>
          <a:chExt cy="0" cx="0"/>
        </a:xfrm>
      </p:grpSpPr>
      <p:sp>
        <p:nvSpPr>
          <p:cNvPr id="222" name="Shape 222"/>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Analytics </a:t>
            </a:r>
          </a:p>
        </p:txBody>
      </p:sp>
      <p:sp>
        <p:nvSpPr>
          <p:cNvPr id="223" name="Shape 223"/>
          <p:cNvSpPr txBox="1"/>
          <p:nvPr>
            <p:ph idx="1" type="body"/>
          </p:nvPr>
        </p:nvSpPr>
        <p:spPr>
          <a:xfrm>
            <a:off y="182245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Analytics</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sophisticated forms of business data analysis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portfolio analysis, time-series forecast</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also called business analytics</a:t>
            </a:r>
          </a:p>
        </p:txBody>
      </p:sp>
      <p:pic>
        <p:nvPicPr>
          <p:cNvPr id="224" name="Shape 224"/>
          <p:cNvPicPr preferRelativeResize="0"/>
          <p:nvPr/>
        </p:nvPicPr>
        <p:blipFill rotWithShape="1">
          <a:blip r:embed="rId3">
            <a:alphaModFix/>
          </a:blip>
          <a:srcRect t="0" b="0" r="0" l="0"/>
          <a:stretch/>
        </p:blipFill>
        <p:spPr>
          <a:xfrm>
            <a:off y="4038600" x="4953000"/>
            <a:ext cy="2479675" cx="29717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y="0" x="0"/>
          <a:ext cy="0" cx="0"/>
          <a:chOff y="0" x="0"/>
          <a:chExt cy="0" cx="0"/>
        </a:xfrm>
      </p:grpSpPr>
      <p:sp>
        <p:nvSpPr>
          <p:cNvPr id="111" name="Shape 111"/>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Major Questions You Should Be Able to Answer</a:t>
            </a:r>
          </a:p>
        </p:txBody>
      </p:sp>
      <p:sp>
        <p:nvSpPr>
          <p:cNvPr id="112" name="Shape 112"/>
          <p:cNvSpPr txBox="1"/>
          <p:nvPr>
            <p:ph idx="1" type="body"/>
          </p:nvPr>
        </p:nvSpPr>
        <p:spPr>
          <a:xfrm>
            <a:off y="1900236" x="457200"/>
            <a:ext cy="4525961" cx="8229600"/>
          </a:xfrm>
          <a:prstGeom prst="rect">
            <a:avLst/>
          </a:prstGeom>
          <a:noFill/>
          <a:ln>
            <a:noFill/>
          </a:ln>
        </p:spPr>
        <p:txBody>
          <a:bodyPr bIns="45700" rIns="91425" lIns="91425" tIns="45700" anchor="t" anchorCtr="0">
            <a:noAutofit/>
          </a:bodyPr>
          <a:lstStyle/>
          <a:p>
            <a:pPr algn="l" rtl="0" lvl="0" marR="0" indent="-627062" marL="627062">
              <a:lnSpc>
                <a:spcPct val="100000"/>
              </a:lnSpc>
              <a:spcBef>
                <a:spcPts val="0"/>
              </a:spcBef>
              <a:spcAft>
                <a:spcPts val="0"/>
              </a:spcAft>
              <a:buClr>
                <a:srgbClr val="FF0000"/>
              </a:buClr>
              <a:buSzPct val="25000"/>
              <a:buFont typeface="Calibri"/>
              <a:buNone/>
            </a:pPr>
            <a:r>
              <a:rPr strike="noStrike" u="none" b="1" cap="none" baseline="0" sz="3200" lang="en-US" i="0">
                <a:solidFill>
                  <a:srgbClr val="FF0000"/>
                </a:solidFill>
                <a:latin typeface="Calibri"/>
                <a:ea typeface="Calibri"/>
                <a:cs typeface="Calibri"/>
                <a:sym typeface="Calibri"/>
              </a:rPr>
              <a:t>7.1</a:t>
            </a:r>
            <a:r>
              <a:rPr strike="noStrike" u="none" b="0" cap="none" baseline="0" sz="3200" lang="en-US" i="0">
                <a:solidFill>
                  <a:schemeClr val="dk1"/>
                </a:solidFill>
                <a:latin typeface="Calibri"/>
                <a:ea typeface="Calibri"/>
                <a:cs typeface="Calibri"/>
                <a:sym typeface="Calibri"/>
              </a:rPr>
              <a:t> How do people know when they’re being logical or illogical?</a:t>
            </a:r>
          </a:p>
          <a:p>
            <a:pPr algn="l" rtl="0" lvl="0" marR="0" indent="-627062" marL="627062">
              <a:lnSpc>
                <a:spcPct val="100000"/>
              </a:lnSpc>
              <a:spcBef>
                <a:spcPts val="640"/>
              </a:spcBef>
              <a:spcAft>
                <a:spcPts val="0"/>
              </a:spcAft>
              <a:buClr>
                <a:srgbClr val="FF0000"/>
              </a:buClr>
              <a:buSzPct val="25000"/>
              <a:buFont typeface="Calibri"/>
              <a:buNone/>
            </a:pPr>
            <a:r>
              <a:rPr strike="noStrike" u="none" b="1" cap="none" baseline="0" sz="3200" lang="en-US" i="0">
                <a:solidFill>
                  <a:srgbClr val="FF0000"/>
                </a:solidFill>
                <a:latin typeface="Calibri"/>
                <a:ea typeface="Calibri"/>
                <a:cs typeface="Calibri"/>
                <a:sym typeface="Calibri"/>
              </a:rPr>
              <a:t>7.2</a:t>
            </a:r>
            <a:r>
              <a:rPr strike="noStrike" u="none" b="0" cap="none" baseline="0" sz="3200" lang="en-US" i="0">
                <a:solidFill>
                  <a:schemeClr val="dk1"/>
                </a:solidFill>
                <a:latin typeface="Calibri"/>
                <a:ea typeface="Calibri"/>
                <a:cs typeface="Calibri"/>
                <a:sym typeface="Calibri"/>
              </a:rPr>
              <a:t> How can I improve my decision making using evidence-based management and business analytics?</a:t>
            </a:r>
          </a:p>
          <a:p>
            <a:pPr algn="l" rtl="0" lvl="0" marR="0" indent="-627062" marL="627062">
              <a:lnSpc>
                <a:spcPct val="100000"/>
              </a:lnSpc>
              <a:spcBef>
                <a:spcPts val="640"/>
              </a:spcBef>
              <a:spcAft>
                <a:spcPts val="0"/>
              </a:spcAft>
              <a:buClr>
                <a:srgbClr val="FF0000"/>
              </a:buClr>
              <a:buSzPct val="25000"/>
              <a:buFont typeface="Calibri"/>
              <a:buNone/>
            </a:pPr>
            <a:r>
              <a:rPr strike="noStrike" u="none" b="1" cap="none" baseline="0" sz="3200" lang="en-US" i="0">
                <a:solidFill>
                  <a:srgbClr val="FF0000"/>
                </a:solidFill>
                <a:latin typeface="Calibri"/>
                <a:ea typeface="Calibri"/>
                <a:cs typeface="Calibri"/>
                <a:sym typeface="Calibri"/>
              </a:rPr>
              <a:t>7.3</a:t>
            </a:r>
            <a:r>
              <a:rPr strike="noStrike" u="none" b="0" cap="none" baseline="0" sz="3200" lang="en-US" i="0">
                <a:solidFill>
                  <a:schemeClr val="dk1"/>
                </a:solidFill>
                <a:latin typeface="Calibri"/>
                <a:ea typeface="Calibri"/>
                <a:cs typeface="Calibri"/>
                <a:sym typeface="Calibri"/>
              </a:rPr>
              <a:t> How do I decide to decide?</a:t>
            </a:r>
          </a:p>
          <a:p>
            <a:pPr algn="l" rtl="0" lvl="0" marR="0" indent="0" marL="0">
              <a:spcBef>
                <a:spcPts val="0"/>
              </a:spcBef>
              <a:buNone/>
            </a:pPr>
            <a:r>
              <a:t/>
            </a:r>
            <a:endParaRPr strike="noStrike" u="none" b="0" cap="none" baseline="0" sz="32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8" name="Shape 228"/>
        <p:cNvGrpSpPr/>
        <p:nvPr/>
      </p:nvGrpSpPr>
      <p:grpSpPr>
        <a:xfrm>
          <a:off y="0" x="0"/>
          <a:ext cy="0" cx="0"/>
          <a:chOff y="0" x="0"/>
          <a:chExt cy="0" cx="0"/>
        </a:xfrm>
      </p:grpSpPr>
      <p:sp>
        <p:nvSpPr>
          <p:cNvPr id="229" name="Shape 229"/>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Example: The Oakland A’s Play Moneyball</a:t>
            </a:r>
          </a:p>
        </p:txBody>
      </p:sp>
      <p:sp>
        <p:nvSpPr>
          <p:cNvPr id="230" name="Shape 230"/>
          <p:cNvSpPr txBox="1"/>
          <p:nvPr>
            <p:ph idx="1" type="body"/>
          </p:nvPr>
        </p:nvSpPr>
        <p:spPr>
          <a:xfrm>
            <a:off y="185578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The A’s could not afford superstar free agents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Looked for players that could contribute in ways other clubs didn’t value as much</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Found that indicators of success lay in on-base percentage and slugging percentage</a:t>
            </a:r>
          </a:p>
        </p:txBody>
      </p:sp>
      <p:pic>
        <p:nvPicPr>
          <p:cNvPr id="231" name="Shape 231"/>
          <p:cNvPicPr preferRelativeResize="0"/>
          <p:nvPr/>
        </p:nvPicPr>
        <p:blipFill rotWithShape="1">
          <a:blip r:embed="rId3">
            <a:alphaModFix/>
          </a:blip>
          <a:srcRect t="0" b="0" r="0" l="0"/>
          <a:stretch/>
        </p:blipFill>
        <p:spPr>
          <a:xfrm>
            <a:off y="5176837" x="6324600"/>
            <a:ext cy="1247774" cx="124777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5" name="Shape 235"/>
        <p:cNvGrpSpPr/>
        <p:nvPr/>
      </p:nvGrpSpPr>
      <p:grpSpPr>
        <a:xfrm>
          <a:off y="0" x="0"/>
          <a:ext cy="0" cx="0"/>
          <a:chOff y="0" x="0"/>
          <a:chExt cy="0" cx="0"/>
        </a:xfrm>
      </p:grpSpPr>
      <p:sp>
        <p:nvSpPr>
          <p:cNvPr id="236" name="Shape 236"/>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Key Attributes Among Analytics Competitors</a:t>
            </a:r>
          </a:p>
        </p:txBody>
      </p:sp>
      <p:sp>
        <p:nvSpPr>
          <p:cNvPr id="237" name="Shape 237"/>
          <p:cNvSpPr txBox="1"/>
          <p:nvPr>
            <p:ph idx="1" type="body"/>
          </p:nvPr>
        </p:nvSpPr>
        <p:spPr>
          <a:xfrm>
            <a:off y="1911350"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Use of modeling: going beyond simple </a:t>
            </a:r>
            <a:r>
              <a:rPr strike="noStrike" u="none" b="0" cap="none" baseline="0" sz="3200" lang="en-US" i="0">
                <a:solidFill>
                  <a:srgbClr val="008080"/>
                </a:solidFill>
                <a:latin typeface="Calibri"/>
                <a:ea typeface="Calibri"/>
                <a:cs typeface="Calibri"/>
                <a:sym typeface="Calibri"/>
              </a:rPr>
              <a:t>descriptive statistics</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Having multiple applications, not just one</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Support from the </a:t>
            </a:r>
            <a:r>
              <a:rPr strike="noStrike" u="none" b="0" cap="none" baseline="0" sz="3200" lang="en-US" i="0">
                <a:solidFill>
                  <a:srgbClr val="008080"/>
                </a:solidFill>
                <a:latin typeface="Calibri"/>
                <a:ea typeface="Calibri"/>
                <a:cs typeface="Calibri"/>
                <a:sym typeface="Calibri"/>
              </a:rPr>
              <a:t>top</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1" name="Shape 241"/>
        <p:cNvGrpSpPr/>
        <p:nvPr/>
      </p:nvGrpSpPr>
      <p:grpSpPr>
        <a:xfrm>
          <a:off y="0" x="0"/>
          <a:ext cy="0" cx="0"/>
          <a:chOff y="0" x="0"/>
          <a:chExt cy="0" cx="0"/>
        </a:xfrm>
      </p:grpSpPr>
      <p:sp>
        <p:nvSpPr>
          <p:cNvPr id="242" name="Shape 242"/>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General Decision-Making Styles</a:t>
            </a:r>
          </a:p>
        </p:txBody>
      </p:sp>
      <p:sp>
        <p:nvSpPr>
          <p:cNvPr id="243" name="Shape 243"/>
          <p:cNvSpPr txBox="1"/>
          <p:nvPr>
            <p:ph idx="1" type="body"/>
          </p:nvPr>
        </p:nvSpPr>
        <p:spPr>
          <a:xfrm>
            <a:off y="1878011"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Risk propensity</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the willingness to gamble or to undertake risk for the possibility of gaining an increased payoff</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Decision-making style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reflects the combination of how an individual perceives and responds to information</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value orientation</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tolerance for ambiguity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8" name="Shape 248"/>
        <p:cNvGrpSpPr/>
        <p:nvPr/>
      </p:nvGrpSpPr>
      <p:grpSpPr>
        <a:xfrm>
          <a:off y="0" x="0"/>
          <a:ext cy="0" cx="0"/>
          <a:chOff y="0" x="0"/>
          <a:chExt cy="0" cx="0"/>
        </a:xfrm>
      </p:grpSpPr>
      <p:sp>
        <p:nvSpPr>
          <p:cNvPr id="249" name="Shape 24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Decision-Making Styles</a:t>
            </a:r>
          </a:p>
        </p:txBody>
      </p:sp>
      <p:sp>
        <p:nvSpPr>
          <p:cNvPr id="250" name="Shape 250"/>
          <p:cNvSpPr txBox="1"/>
          <p:nvPr/>
        </p:nvSpPr>
        <p:spPr>
          <a:xfrm>
            <a:off y="1676400" x="38100"/>
            <a:ext cy="369886" cx="19049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Figure 7.3</a:t>
            </a:r>
          </a:p>
        </p:txBody>
      </p:sp>
      <p:pic>
        <p:nvPicPr>
          <p:cNvPr id="251" name="Shape 251"/>
          <p:cNvPicPr preferRelativeResize="0"/>
          <p:nvPr/>
        </p:nvPicPr>
        <p:blipFill rotWithShape="1">
          <a:blip r:embed="rId3">
            <a:alphaModFix/>
          </a:blip>
          <a:srcRect t="0" b="0" r="0" l="0"/>
          <a:stretch/>
        </p:blipFill>
        <p:spPr>
          <a:xfrm>
            <a:off y="1884361" x="1752600"/>
            <a:ext cy="4622800" cx="56388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5" name="Shape 255"/>
        <p:cNvGrpSpPr/>
        <p:nvPr/>
      </p:nvGrpSpPr>
      <p:grpSpPr>
        <a:xfrm>
          <a:off y="0" x="0"/>
          <a:ext cy="0" cx="0"/>
          <a:chOff y="0" x="0"/>
          <a:chExt cy="0" cx="0"/>
        </a:xfrm>
      </p:grpSpPr>
      <p:sp>
        <p:nvSpPr>
          <p:cNvPr id="256" name="Shape 256"/>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Decision-Making Styles</a:t>
            </a:r>
          </a:p>
        </p:txBody>
      </p:sp>
      <p:sp>
        <p:nvSpPr>
          <p:cNvPr id="257" name="Shape 257"/>
          <p:cNvSpPr txBox="1"/>
          <p:nvPr>
            <p:ph idx="1" type="body"/>
          </p:nvPr>
        </p:nvSpPr>
        <p:spPr>
          <a:xfrm>
            <a:off y="1889125"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Directive</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people are efficient, logical, practical, and systematic in their approach to solving problems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action-oriented, decisive, and likes to focus on facts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Analytical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considers more information and alternatives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y="0" x="0"/>
          <a:ext cy="0" cx="0"/>
          <a:chOff y="0" x="0"/>
          <a:chExt cy="0" cx="0"/>
        </a:xfrm>
      </p:grpSpPr>
      <p:sp>
        <p:nvSpPr>
          <p:cNvPr id="262" name="Shape 262"/>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Decision-Making Styles</a:t>
            </a:r>
          </a:p>
        </p:txBody>
      </p:sp>
      <p:sp>
        <p:nvSpPr>
          <p:cNvPr id="263" name="Shape 263"/>
          <p:cNvSpPr txBox="1"/>
          <p:nvPr>
            <p:ph idx="1" type="body"/>
          </p:nvPr>
        </p:nvSpPr>
        <p:spPr>
          <a:xfrm>
            <a:off y="18669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Conceptual</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takes a broad perspective to problem solving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likes to consider many options and future possibilities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Behavioral</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supportive, receptive to suggestions, show warmth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prefer verbal to written information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7" name="Shape 267"/>
        <p:cNvGrpSpPr/>
        <p:nvPr/>
      </p:nvGrpSpPr>
      <p:grpSpPr>
        <a:xfrm>
          <a:off y="0" x="0"/>
          <a:ext cy="0" cx="0"/>
          <a:chOff y="0" x="0"/>
          <a:chExt cy="0" cx="0"/>
        </a:xfrm>
      </p:grpSpPr>
      <p:sp>
        <p:nvSpPr>
          <p:cNvPr id="268" name="Shape 268"/>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Question?</a:t>
            </a:r>
          </a:p>
        </p:txBody>
      </p:sp>
      <p:sp>
        <p:nvSpPr>
          <p:cNvPr id="269" name="Shape 269"/>
          <p:cNvSpPr txBox="1"/>
          <p:nvPr>
            <p:ph idx="1" type="body"/>
          </p:nvPr>
        </p:nvSpPr>
        <p:spPr>
          <a:xfrm>
            <a:off y="1933575"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	Bill is supportive of his employees and prefers to have verbal conversations rather than written memos.  His style is: </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Analytical </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Behavioral </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Conceptual </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Directive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4" name="Shape 274"/>
        <p:cNvGrpSpPr/>
        <p:nvPr/>
      </p:nvGrpSpPr>
      <p:grpSpPr>
        <a:xfrm>
          <a:off y="0" x="0"/>
          <a:ext cy="0" cx="0"/>
          <a:chOff y="0" x="0"/>
          <a:chExt cy="0" cx="0"/>
        </a:xfrm>
      </p:grpSpPr>
      <p:sp>
        <p:nvSpPr>
          <p:cNvPr id="275" name="Shape 275"/>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Which Style Do You Have?</a:t>
            </a:r>
          </a:p>
        </p:txBody>
      </p:sp>
      <p:sp>
        <p:nvSpPr>
          <p:cNvPr id="276" name="Shape 276"/>
          <p:cNvSpPr txBox="1"/>
          <p:nvPr>
            <p:ph idx="1" type="body"/>
          </p:nvPr>
        </p:nvSpPr>
        <p:spPr>
          <a:xfrm>
            <a:off y="1844675"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Knowledge of your </a:t>
            </a:r>
            <a:r>
              <a:rPr strike="noStrike" u="none" b="0" cap="none" baseline="0" sz="3200" lang="en-US" i="0">
                <a:solidFill>
                  <a:srgbClr val="008080"/>
                </a:solidFill>
                <a:latin typeface="Calibri"/>
                <a:ea typeface="Calibri"/>
                <a:cs typeface="Calibri"/>
                <a:sym typeface="Calibri"/>
              </a:rPr>
              <a:t>decision-making style</a:t>
            </a:r>
            <a:r>
              <a:rPr strike="noStrike" u="none" b="0" cap="none" baseline="0" sz="3200" lang="en-US" i="0">
                <a:solidFill>
                  <a:schemeClr val="dk1"/>
                </a:solidFill>
                <a:latin typeface="Calibri"/>
                <a:ea typeface="Calibri"/>
                <a:cs typeface="Calibri"/>
                <a:sym typeface="Calibri"/>
              </a:rPr>
              <a:t>:</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Helps you to understand yourself</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Can increase your ability to </a:t>
            </a:r>
            <a:r>
              <a:rPr strike="noStrike" u="none" b="0" cap="none" baseline="0" sz="3200" lang="en-US" i="0">
                <a:solidFill>
                  <a:srgbClr val="008080"/>
                </a:solidFill>
                <a:latin typeface="Calibri"/>
                <a:ea typeface="Calibri"/>
                <a:cs typeface="Calibri"/>
                <a:sym typeface="Calibri"/>
              </a:rPr>
              <a:t>influence</a:t>
            </a:r>
            <a:r>
              <a:rPr strike="noStrike" u="none" b="0" cap="none" baseline="0" sz="3200" lang="en-US" i="0">
                <a:solidFill>
                  <a:schemeClr val="dk1"/>
                </a:solidFill>
                <a:latin typeface="Calibri"/>
                <a:ea typeface="Calibri"/>
                <a:cs typeface="Calibri"/>
                <a:sym typeface="Calibri"/>
              </a:rPr>
              <a:t> others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Gives you an </a:t>
            </a:r>
            <a:r>
              <a:rPr strike="noStrike" u="none" b="0" cap="none" baseline="0" sz="3200" lang="en-US" i="0">
                <a:solidFill>
                  <a:srgbClr val="008080"/>
                </a:solidFill>
                <a:latin typeface="Calibri"/>
                <a:ea typeface="Calibri"/>
                <a:cs typeface="Calibri"/>
                <a:sym typeface="Calibri"/>
              </a:rPr>
              <a:t>awareness</a:t>
            </a:r>
            <a:r>
              <a:rPr strike="noStrike" u="none" b="0" cap="none" baseline="0" sz="3200" lang="en-US" i="0">
                <a:solidFill>
                  <a:schemeClr val="dk1"/>
                </a:solidFill>
                <a:latin typeface="Calibri"/>
                <a:ea typeface="Calibri"/>
                <a:cs typeface="Calibri"/>
                <a:sym typeface="Calibri"/>
              </a:rPr>
              <a:t> of how people can take the same information and yet arrive at different decisions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0" name="Shape 280"/>
        <p:cNvGrpSpPr/>
        <p:nvPr/>
      </p:nvGrpSpPr>
      <p:grpSpPr>
        <a:xfrm>
          <a:off y="0" x="0"/>
          <a:ext cy="0" cx="0"/>
          <a:chOff y="0" x="0"/>
          <a:chExt cy="0" cx="0"/>
        </a:xfrm>
      </p:grpSpPr>
      <p:sp>
        <p:nvSpPr>
          <p:cNvPr id="281" name="Shape 281"/>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Road Map to Ethical Decision Making: A Decision Tree</a:t>
            </a:r>
          </a:p>
        </p:txBody>
      </p:sp>
      <p:sp>
        <p:nvSpPr>
          <p:cNvPr id="282" name="Shape 282"/>
          <p:cNvSpPr txBox="1"/>
          <p:nvPr>
            <p:ph idx="1" type="body"/>
          </p:nvPr>
        </p:nvSpPr>
        <p:spPr>
          <a:xfrm>
            <a:off y="1955800"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Is the proposed action legal?</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If “yes,” does the proposed action maximize shareholder value?</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If “yes,” is the proposed action ethical?</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If “no,” would it be ethical </a:t>
            </a:r>
            <a:r>
              <a:rPr strike="noStrike" u="none" b="0" cap="none" baseline="0" sz="3200" lang="en-US" i="1">
                <a:solidFill>
                  <a:schemeClr val="dk1"/>
                </a:solidFill>
                <a:latin typeface="Calibri"/>
                <a:ea typeface="Calibri"/>
                <a:cs typeface="Calibri"/>
                <a:sym typeface="Calibri"/>
              </a:rPr>
              <a:t>not</a:t>
            </a:r>
            <a:r>
              <a:rPr strike="noStrike" u="none" b="0" cap="none" baseline="0" sz="3200" lang="en-US" i="0">
                <a:solidFill>
                  <a:schemeClr val="dk1"/>
                </a:solidFill>
                <a:latin typeface="Calibri"/>
                <a:ea typeface="Calibri"/>
                <a:cs typeface="Calibri"/>
                <a:sym typeface="Calibri"/>
              </a:rPr>
              <a:t> to take the proposed action?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6" name="Shape 286"/>
        <p:cNvGrpSpPr/>
        <p:nvPr/>
      </p:nvGrpSpPr>
      <p:grpSpPr>
        <a:xfrm>
          <a:off y="0" x="0"/>
          <a:ext cy="0" cx="0"/>
          <a:chOff y="0" x="0"/>
          <a:chExt cy="0" cx="0"/>
        </a:xfrm>
      </p:grpSpPr>
      <p:sp>
        <p:nvSpPr>
          <p:cNvPr id="287" name="Shape 28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The Ethical Decision Tree</a:t>
            </a:r>
          </a:p>
        </p:txBody>
      </p:sp>
      <p:sp>
        <p:nvSpPr>
          <p:cNvPr id="288" name="Shape 288"/>
          <p:cNvSpPr txBox="1"/>
          <p:nvPr/>
        </p:nvSpPr>
        <p:spPr>
          <a:xfrm>
            <a:off y="1719261" x="38100"/>
            <a:ext cy="371474" cx="181768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Figure 7.4</a:t>
            </a:r>
          </a:p>
        </p:txBody>
      </p:sp>
      <p:pic>
        <p:nvPicPr>
          <p:cNvPr id="289" name="Shape 289"/>
          <p:cNvPicPr preferRelativeResize="0"/>
          <p:nvPr/>
        </p:nvPicPr>
        <p:blipFill rotWithShape="1">
          <a:blip r:embed="rId3">
            <a:alphaModFix/>
          </a:blip>
          <a:srcRect t="0" b="0" r="0" l="0"/>
          <a:stretch/>
        </p:blipFill>
        <p:spPr>
          <a:xfrm>
            <a:off y="2089150" x="412750"/>
            <a:ext cy="4068761" cx="83185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y="0" x="0"/>
          <a:ext cy="0" cx="0"/>
          <a:chOff y="0" x="0"/>
          <a:chExt cy="0" cx="0"/>
        </a:xfrm>
      </p:grpSpPr>
      <p:sp>
        <p:nvSpPr>
          <p:cNvPr id="117" name="Shape 11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Major Questions You Should Be Able to Answer</a:t>
            </a:r>
          </a:p>
        </p:txBody>
      </p:sp>
      <p:sp>
        <p:nvSpPr>
          <p:cNvPr id="118" name="Shape 118"/>
          <p:cNvSpPr txBox="1"/>
          <p:nvPr>
            <p:ph idx="1" type="body"/>
          </p:nvPr>
        </p:nvSpPr>
        <p:spPr>
          <a:xfrm>
            <a:off y="1978025" x="457200"/>
            <a:ext cy="4525961" cx="8229600"/>
          </a:xfrm>
          <a:prstGeom prst="rect">
            <a:avLst/>
          </a:prstGeom>
          <a:noFill/>
          <a:ln>
            <a:noFill/>
          </a:ln>
        </p:spPr>
        <p:txBody>
          <a:bodyPr bIns="45700" rIns="91425" lIns="91425" tIns="45700" anchor="t" anchorCtr="0">
            <a:noAutofit/>
          </a:bodyPr>
          <a:lstStyle/>
          <a:p>
            <a:pPr algn="l" rtl="0" lvl="0" marR="0" indent="-627062" marL="627062">
              <a:lnSpc>
                <a:spcPct val="100000"/>
              </a:lnSpc>
              <a:spcBef>
                <a:spcPts val="0"/>
              </a:spcBef>
              <a:spcAft>
                <a:spcPts val="0"/>
              </a:spcAft>
              <a:buClr>
                <a:srgbClr val="FF0000"/>
              </a:buClr>
              <a:buSzPct val="25000"/>
              <a:buFont typeface="Calibri"/>
              <a:buNone/>
            </a:pPr>
            <a:r>
              <a:rPr strike="noStrike" u="none" b="1" cap="none" baseline="0" sz="3200" lang="en-US" i="0">
                <a:solidFill>
                  <a:srgbClr val="FF0000"/>
                </a:solidFill>
                <a:latin typeface="Calibri"/>
                <a:ea typeface="Calibri"/>
                <a:cs typeface="Calibri"/>
                <a:sym typeface="Calibri"/>
              </a:rPr>
              <a:t>7.4</a:t>
            </a:r>
            <a:r>
              <a:rPr strike="noStrike" u="none" b="0" cap="none" baseline="0" sz="3200" lang="en-US" i="0">
                <a:solidFill>
                  <a:schemeClr val="dk1"/>
                </a:solidFill>
                <a:latin typeface="Calibri"/>
                <a:ea typeface="Calibri"/>
                <a:cs typeface="Calibri"/>
                <a:sym typeface="Calibri"/>
              </a:rPr>
              <a:t> What guidelines can I follow to be sure that decisions I make are not just lawful but ethical?</a:t>
            </a:r>
          </a:p>
          <a:p>
            <a:pPr algn="l" rtl="0" lvl="0" marR="0" indent="-627062" marL="627062">
              <a:lnSpc>
                <a:spcPct val="100000"/>
              </a:lnSpc>
              <a:spcBef>
                <a:spcPts val="640"/>
              </a:spcBef>
              <a:spcAft>
                <a:spcPts val="0"/>
              </a:spcAft>
              <a:buClr>
                <a:srgbClr val="FF0000"/>
              </a:buClr>
              <a:buSzPct val="25000"/>
              <a:buFont typeface="Calibri"/>
              <a:buNone/>
            </a:pPr>
            <a:r>
              <a:rPr strike="noStrike" u="none" b="1" cap="none" baseline="0" sz="3200" lang="en-US" i="0">
                <a:solidFill>
                  <a:srgbClr val="FF0000"/>
                </a:solidFill>
                <a:latin typeface="Calibri"/>
                <a:ea typeface="Calibri"/>
                <a:cs typeface="Calibri"/>
                <a:sym typeface="Calibri"/>
              </a:rPr>
              <a:t>7.5</a:t>
            </a:r>
            <a:r>
              <a:rPr strike="noStrike" u="none" b="0" cap="none" baseline="0" sz="3200" lang="en-US" i="0">
                <a:solidFill>
                  <a:schemeClr val="dk1"/>
                </a:solidFill>
                <a:latin typeface="Calibri"/>
                <a:ea typeface="Calibri"/>
                <a:cs typeface="Calibri"/>
                <a:sym typeface="Calibri"/>
              </a:rPr>
              <a:t> Trying to be rational isn’t always easy. What are the barriers?</a:t>
            </a:r>
          </a:p>
          <a:p>
            <a:pPr algn="l" rtl="0" lvl="0" marR="0" indent="-627062" marL="627062">
              <a:lnSpc>
                <a:spcPct val="100000"/>
              </a:lnSpc>
              <a:spcBef>
                <a:spcPts val="640"/>
              </a:spcBef>
              <a:spcAft>
                <a:spcPts val="0"/>
              </a:spcAft>
              <a:buClr>
                <a:srgbClr val="FF0000"/>
              </a:buClr>
              <a:buSzPct val="25000"/>
              <a:buFont typeface="Calibri"/>
              <a:buNone/>
            </a:pPr>
            <a:r>
              <a:rPr strike="noStrike" u="none" b="1" cap="none" baseline="0" sz="3200" lang="en-US" i="0">
                <a:solidFill>
                  <a:srgbClr val="FF0000"/>
                </a:solidFill>
                <a:latin typeface="Calibri"/>
                <a:ea typeface="Calibri"/>
                <a:cs typeface="Calibri"/>
                <a:sym typeface="Calibri"/>
              </a:rPr>
              <a:t>7.6 </a:t>
            </a:r>
            <a:r>
              <a:rPr strike="noStrike" u="none" b="0" cap="none" baseline="0" sz="3200" lang="en-US" i="0">
                <a:solidFill>
                  <a:schemeClr val="dk1"/>
                </a:solidFill>
                <a:latin typeface="Calibri"/>
                <a:ea typeface="Calibri"/>
                <a:cs typeface="Calibri"/>
                <a:sym typeface="Calibri"/>
              </a:rPr>
              <a:t>How do I work with others to make things happen?</a:t>
            </a:r>
          </a:p>
          <a:p>
            <a:pPr algn="l" rtl="0" lvl="0" marR="0" indent="0" marL="0">
              <a:spcBef>
                <a:spcPts val="0"/>
              </a:spcBef>
              <a:buNone/>
            </a:pPr>
            <a:r>
              <a:t/>
            </a:r>
            <a:endParaRPr strike="noStrike" u="none" b="0" cap="none" baseline="0" sz="32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3" name="Shape 293"/>
        <p:cNvGrpSpPr/>
        <p:nvPr/>
      </p:nvGrpSpPr>
      <p:grpSpPr>
        <a:xfrm>
          <a:off y="0" x="0"/>
          <a:ext cy="0" cx="0"/>
          <a:chOff y="0" x="0"/>
          <a:chExt cy="0" cx="0"/>
        </a:xfrm>
      </p:grpSpPr>
      <p:sp>
        <p:nvSpPr>
          <p:cNvPr id="294" name="Shape 294"/>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Ineffective Responses to a </a:t>
            </a:r>
            <a:br>
              <a:rPr strike="noStrike" u="none" b="0" cap="none" baseline="0" sz="4400" lang="en-US" i="0">
                <a:solidFill>
                  <a:srgbClr val="DCE6F2"/>
                </a:solidFill>
                <a:latin typeface="Calibri"/>
                <a:ea typeface="Calibri"/>
                <a:cs typeface="Calibri"/>
                <a:sym typeface="Calibri"/>
              </a:rPr>
            </a:br>
            <a:r>
              <a:rPr strike="noStrike" u="none" b="0" cap="none" baseline="0" sz="4400" lang="en-US" i="0">
                <a:solidFill>
                  <a:srgbClr val="DCE6F2"/>
                </a:solidFill>
                <a:latin typeface="Calibri"/>
                <a:ea typeface="Calibri"/>
                <a:cs typeface="Calibri"/>
                <a:sym typeface="Calibri"/>
              </a:rPr>
              <a:t>Decision Situation</a:t>
            </a:r>
          </a:p>
        </p:txBody>
      </p:sp>
      <p:pic>
        <p:nvPicPr>
          <p:cNvPr id="295" name="Shape 295"/>
          <p:cNvPicPr preferRelativeResize="0"/>
          <p:nvPr/>
        </p:nvPicPr>
        <p:blipFill rotWithShape="1">
          <a:blip r:embed="rId3">
            <a:alphaModFix/>
          </a:blip>
          <a:srcRect t="0" b="0" r="0" l="0"/>
          <a:stretch/>
        </p:blipFill>
        <p:spPr>
          <a:xfrm>
            <a:off y="1908175" x="835025"/>
            <a:ext cy="4297361" cx="7450136"/>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0" name="Shape 300"/>
        <p:cNvGrpSpPr/>
        <p:nvPr/>
      </p:nvGrpSpPr>
      <p:grpSpPr>
        <a:xfrm>
          <a:off y="0" x="0"/>
          <a:ext cy="0" cx="0"/>
          <a:chOff y="0" x="0"/>
          <a:chExt cy="0" cx="0"/>
        </a:xfrm>
      </p:grpSpPr>
      <p:sp>
        <p:nvSpPr>
          <p:cNvPr id="301" name="Shape 301"/>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Three Effective Reactions: </a:t>
            </a:r>
            <a:br>
              <a:rPr strike="noStrike" u="none" b="0" cap="none" baseline="0" sz="4400" lang="en-US" i="0">
                <a:solidFill>
                  <a:srgbClr val="DCE6F2"/>
                </a:solidFill>
                <a:latin typeface="Calibri"/>
                <a:ea typeface="Calibri"/>
                <a:cs typeface="Calibri"/>
                <a:sym typeface="Calibri"/>
              </a:rPr>
            </a:br>
            <a:r>
              <a:rPr strike="noStrike" u="none" b="0" cap="none" baseline="0" sz="4400" lang="en-US" i="0">
                <a:solidFill>
                  <a:srgbClr val="DCE6F2"/>
                </a:solidFill>
                <a:latin typeface="Calibri"/>
                <a:ea typeface="Calibri"/>
                <a:cs typeface="Calibri"/>
                <a:sym typeface="Calibri"/>
              </a:rPr>
              <a:t>Deciding to Decide</a:t>
            </a:r>
          </a:p>
        </p:txBody>
      </p:sp>
      <p:sp>
        <p:nvSpPr>
          <p:cNvPr id="302" name="Shape 302"/>
          <p:cNvSpPr txBox="1"/>
          <p:nvPr>
            <p:ph idx="1" type="body"/>
          </p:nvPr>
        </p:nvSpPr>
        <p:spPr>
          <a:xfrm>
            <a:off y="18669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Importance</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“How high priority is this situation?”</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Credibility</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“How believable is the information about the situation?”</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Urgency</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“How quickly must I act on the information about the situation?”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6" name="Shape 306"/>
        <p:cNvGrpSpPr/>
        <p:nvPr/>
      </p:nvGrpSpPr>
      <p:grpSpPr>
        <a:xfrm>
          <a:off y="0" x="0"/>
          <a:ext cy="0" cx="0"/>
          <a:chOff y="0" x="0"/>
          <a:chExt cy="0" cx="0"/>
        </a:xfrm>
      </p:grpSpPr>
      <p:sp>
        <p:nvSpPr>
          <p:cNvPr id="307" name="Shape 30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Common Decision-Making Biases</a:t>
            </a:r>
          </a:p>
        </p:txBody>
      </p:sp>
      <p:sp>
        <p:nvSpPr>
          <p:cNvPr id="308" name="Shape 308"/>
          <p:cNvSpPr txBox="1"/>
          <p:nvPr>
            <p:ph idx="1" type="body"/>
          </p:nvPr>
        </p:nvSpPr>
        <p:spPr>
          <a:xfrm>
            <a:off y="1978025"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Availability bias</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Confirmation bias</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Representativeness bias</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Sunk cost bias</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Anchoring and adjustment bias</a:t>
            </a:r>
          </a:p>
          <a:p>
            <a:pPr algn="l" rtl="0" lvl="0" marR="0" indent="-514350" marL="514350">
              <a:lnSpc>
                <a:spcPct val="100000"/>
              </a:lnSpc>
              <a:spcBef>
                <a:spcPts val="640"/>
              </a:spcBef>
              <a:spcAft>
                <a:spcPts val="0"/>
              </a:spcAft>
              <a:buClr>
                <a:srgbClr val="FF330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Escalation of commitment bias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y="0" x="0"/>
          <a:ext cy="0" cx="0"/>
          <a:chOff y="0" x="0"/>
          <a:chExt cy="0" cx="0"/>
        </a:xfrm>
      </p:grpSpPr>
      <p:sp>
        <p:nvSpPr>
          <p:cNvPr id="314" name="Shape 314"/>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Advantages of Group </a:t>
            </a:r>
            <a:br>
              <a:rPr strike="noStrike" u="none" b="0" cap="none" baseline="0" sz="4400" lang="en-US" i="0">
                <a:solidFill>
                  <a:srgbClr val="DCE6F2"/>
                </a:solidFill>
                <a:latin typeface="Calibri"/>
                <a:ea typeface="Calibri"/>
                <a:cs typeface="Calibri"/>
                <a:sym typeface="Calibri"/>
              </a:rPr>
            </a:br>
            <a:r>
              <a:rPr strike="noStrike" u="none" b="0" cap="none" baseline="0" sz="4400" lang="en-US" i="0">
                <a:solidFill>
                  <a:srgbClr val="DCE6F2"/>
                </a:solidFill>
                <a:latin typeface="Calibri"/>
                <a:ea typeface="Calibri"/>
                <a:cs typeface="Calibri"/>
                <a:sym typeface="Calibri"/>
              </a:rPr>
              <a:t>Decision Making</a:t>
            </a:r>
          </a:p>
        </p:txBody>
      </p:sp>
      <p:sp>
        <p:nvSpPr>
          <p:cNvPr id="315" name="Shape 315"/>
          <p:cNvSpPr txBox="1"/>
          <p:nvPr>
            <p:ph idx="1" type="body"/>
          </p:nvPr>
        </p:nvSpPr>
        <p:spPr>
          <a:xfrm>
            <a:off y="190023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Greater pool of </a:t>
            </a:r>
            <a:r>
              <a:rPr strike="noStrike" u="none" b="0" cap="none" baseline="0" sz="3200" lang="en-US" i="0">
                <a:solidFill>
                  <a:srgbClr val="008080"/>
                </a:solidFill>
                <a:latin typeface="Calibri"/>
                <a:ea typeface="Calibri"/>
                <a:cs typeface="Calibri"/>
                <a:sym typeface="Calibri"/>
              </a:rPr>
              <a:t>knowledge</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Different perspectives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rgbClr val="008080"/>
                </a:solidFill>
                <a:latin typeface="Calibri"/>
                <a:ea typeface="Calibri"/>
                <a:cs typeface="Calibri"/>
                <a:sym typeface="Calibri"/>
              </a:rPr>
              <a:t>Intellectual</a:t>
            </a:r>
            <a:r>
              <a:rPr strike="noStrike" u="none" b="0" cap="none" baseline="0" sz="3200" lang="en-US" i="0">
                <a:solidFill>
                  <a:schemeClr val="dk1"/>
                </a:solidFill>
                <a:latin typeface="Calibri"/>
                <a:ea typeface="Calibri"/>
                <a:cs typeface="Calibri"/>
                <a:sym typeface="Calibri"/>
              </a:rPr>
              <a:t> stimulation</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Better understanding of decision rationale</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Deeper </a:t>
            </a:r>
            <a:r>
              <a:rPr strike="noStrike" u="none" b="0" cap="none" baseline="0" sz="3200" lang="en-US" i="0">
                <a:solidFill>
                  <a:srgbClr val="008080"/>
                </a:solidFill>
                <a:latin typeface="Calibri"/>
                <a:ea typeface="Calibri"/>
                <a:cs typeface="Calibri"/>
                <a:sym typeface="Calibri"/>
              </a:rPr>
              <a:t>commitment</a:t>
            </a:r>
            <a:r>
              <a:rPr strike="noStrike" u="none" b="0" cap="none" baseline="0" sz="3200" lang="en-US" i="0">
                <a:solidFill>
                  <a:schemeClr val="dk1"/>
                </a:solidFill>
                <a:latin typeface="Calibri"/>
                <a:ea typeface="Calibri"/>
                <a:cs typeface="Calibri"/>
                <a:sym typeface="Calibri"/>
              </a:rPr>
              <a:t> to the decision</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9" name="Shape 319"/>
        <p:cNvGrpSpPr/>
        <p:nvPr/>
      </p:nvGrpSpPr>
      <p:grpSpPr>
        <a:xfrm>
          <a:off y="0" x="0"/>
          <a:ext cy="0" cx="0"/>
          <a:chOff y="0" x="0"/>
          <a:chExt cy="0" cx="0"/>
        </a:xfrm>
      </p:grpSpPr>
      <p:sp>
        <p:nvSpPr>
          <p:cNvPr id="320" name="Shape 320"/>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Disadvantages of Group Decision Making</a:t>
            </a:r>
          </a:p>
        </p:txBody>
      </p:sp>
      <p:sp>
        <p:nvSpPr>
          <p:cNvPr id="321" name="Shape 321"/>
          <p:cNvSpPr txBox="1"/>
          <p:nvPr>
            <p:ph idx="1" type="body"/>
          </p:nvPr>
        </p:nvSpPr>
        <p:spPr>
          <a:xfrm>
            <a:off y="190023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A few people dominate or intimidate</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Groupthink</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Satisficing</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Goal displacement</a:t>
            </a:r>
          </a:p>
        </p:txBody>
      </p:sp>
      <p:pic>
        <p:nvPicPr>
          <p:cNvPr id="322" name="Shape 322"/>
          <p:cNvPicPr preferRelativeResize="0"/>
          <p:nvPr/>
        </p:nvPicPr>
        <p:blipFill rotWithShape="1">
          <a:blip r:embed="rId3">
            <a:alphaModFix/>
          </a:blip>
          <a:srcRect t="0" b="0" r="0" l="0"/>
          <a:stretch/>
        </p:blipFill>
        <p:spPr>
          <a:xfrm>
            <a:off y="3276600" x="4635500"/>
            <a:ext cy="2698750" cx="3921124"/>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6" name="Shape 326"/>
        <p:cNvGrpSpPr/>
        <p:nvPr/>
      </p:nvGrpSpPr>
      <p:grpSpPr>
        <a:xfrm>
          <a:off y="0" x="0"/>
          <a:ext cy="0" cx="0"/>
          <a:chOff y="0" x="0"/>
          <a:chExt cy="0" cx="0"/>
        </a:xfrm>
      </p:grpSpPr>
      <p:sp>
        <p:nvSpPr>
          <p:cNvPr id="327" name="Shape 32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Groupthink</a:t>
            </a:r>
          </a:p>
        </p:txBody>
      </p:sp>
      <p:sp>
        <p:nvSpPr>
          <p:cNvPr id="328" name="Shape 328"/>
          <p:cNvSpPr txBox="1"/>
          <p:nvPr>
            <p:ph idx="1" type="body"/>
          </p:nvPr>
        </p:nvSpPr>
        <p:spPr>
          <a:xfrm>
            <a:off y="18669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Groupthink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occurs when group members strive to agree for the sake of unanimity and thus avoid accurately assessing the decision situation</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2" name="Shape 332"/>
        <p:cNvGrpSpPr/>
        <p:nvPr/>
      </p:nvGrpSpPr>
      <p:grpSpPr>
        <a:xfrm>
          <a:off y="0" x="0"/>
          <a:ext cy="0" cx="0"/>
          <a:chOff y="0" x="0"/>
          <a:chExt cy="0" cx="0"/>
        </a:xfrm>
      </p:grpSpPr>
      <p:sp>
        <p:nvSpPr>
          <p:cNvPr id="333" name="Shape 333"/>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What Managers Need to Know About Groups &amp; Decision Making</a:t>
            </a:r>
          </a:p>
        </p:txBody>
      </p:sp>
      <p:sp>
        <p:nvSpPr>
          <p:cNvPr id="334" name="Shape 334"/>
          <p:cNvSpPr txBox="1"/>
          <p:nvPr>
            <p:ph idx="1" type="body"/>
          </p:nvPr>
        </p:nvSpPr>
        <p:spPr>
          <a:xfrm>
            <a:off y="2011361"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They are less efficient.</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Their size affects decision quality.</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They may be too confident.</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Knowledge counts.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8" name="Shape 338"/>
        <p:cNvGrpSpPr/>
        <p:nvPr/>
      </p:nvGrpSpPr>
      <p:grpSpPr>
        <a:xfrm>
          <a:off y="0" x="0"/>
          <a:ext cy="0" cx="0"/>
          <a:chOff y="0" x="0"/>
          <a:chExt cy="0" cx="0"/>
        </a:xfrm>
      </p:grpSpPr>
      <p:sp>
        <p:nvSpPr>
          <p:cNvPr id="339" name="Shape 33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When a Group Can Help in Decision Making</a:t>
            </a:r>
          </a:p>
        </p:txBody>
      </p:sp>
      <p:pic>
        <p:nvPicPr>
          <p:cNvPr id="340" name="Shape 340"/>
          <p:cNvPicPr preferRelativeResize="0"/>
          <p:nvPr/>
        </p:nvPicPr>
        <p:blipFill rotWithShape="1">
          <a:blip r:embed="rId3">
            <a:alphaModFix/>
          </a:blip>
          <a:srcRect t="0" b="0" r="0" l="0"/>
          <a:stretch/>
        </p:blipFill>
        <p:spPr>
          <a:xfrm>
            <a:off y="2362200" x="657225"/>
            <a:ext cy="3228975" cx="7829549"/>
          </a:xfrm>
          <a:prstGeom prst="rect">
            <a:avLst/>
          </a:prstGeom>
          <a:noFill/>
          <a:ln w="9525" cap="rnd">
            <a:solidFill>
              <a:srgbClr val="595959"/>
            </a:solidFill>
            <a:prstDash val="solid"/>
            <a:miter/>
            <a:headEnd w="med" len="med" type="none"/>
            <a:tailEnd w="med" len="med" type="none"/>
          </a:ln>
        </p:spPr>
      </p:pic>
      <p:sp>
        <p:nvSpPr>
          <p:cNvPr id="341" name="Shape 341"/>
          <p:cNvSpPr txBox="1"/>
          <p:nvPr/>
        </p:nvSpPr>
        <p:spPr>
          <a:xfrm>
            <a:off y="1752600" x="76200"/>
            <a:ext cy="304799" cx="2438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Table 7.3</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5" name="Shape 345"/>
        <p:cNvGrpSpPr/>
        <p:nvPr/>
      </p:nvGrpSpPr>
      <p:grpSpPr>
        <a:xfrm>
          <a:off y="0" x="0"/>
          <a:ext cy="0" cx="0"/>
          <a:chOff y="0" x="0"/>
          <a:chExt cy="0" cx="0"/>
        </a:xfrm>
      </p:grpSpPr>
      <p:sp>
        <p:nvSpPr>
          <p:cNvPr id="346" name="Shape 346"/>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Participative Management</a:t>
            </a:r>
          </a:p>
        </p:txBody>
      </p:sp>
      <p:sp>
        <p:nvSpPr>
          <p:cNvPr id="347" name="Shape 347"/>
          <p:cNvSpPr txBox="1"/>
          <p:nvPr>
            <p:ph idx="1" type="body"/>
          </p:nvPr>
        </p:nvSpPr>
        <p:spPr>
          <a:xfrm>
            <a:off y="1922461"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Participative Management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process of involving employees in setting goals, making decisions, solving problems, and making changes in the organization</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1" name="Shape 351"/>
        <p:cNvGrpSpPr/>
        <p:nvPr/>
      </p:nvGrpSpPr>
      <p:grpSpPr>
        <a:xfrm>
          <a:off y="0" x="0"/>
          <a:ext cy="0" cx="0"/>
          <a:chOff y="0" x="0"/>
          <a:chExt cy="0" cx="0"/>
        </a:xfrm>
      </p:grpSpPr>
      <p:sp>
        <p:nvSpPr>
          <p:cNvPr id="352" name="Shape 352"/>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Group Problem-Solving Techniques</a:t>
            </a:r>
          </a:p>
        </p:txBody>
      </p:sp>
      <p:sp>
        <p:nvSpPr>
          <p:cNvPr id="353" name="Shape 353"/>
          <p:cNvSpPr txBox="1"/>
          <p:nvPr>
            <p:ph idx="1" type="body"/>
          </p:nvPr>
        </p:nvSpPr>
        <p:spPr>
          <a:xfrm>
            <a:off y="1922461"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Consensus</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occurs when members are able to express their opinions and reach agreement to support the final decision</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Brainstorming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technique used to help groups generate multiple ideas and alternatives for solving problems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2" name="Shape 122"/>
        <p:cNvGrpSpPr/>
        <p:nvPr/>
      </p:nvGrpSpPr>
      <p:grpSpPr>
        <a:xfrm>
          <a:off y="0" x="0"/>
          <a:ext cy="0" cx="0"/>
          <a:chOff y="0" x="0"/>
          <a:chExt cy="0" cx="0"/>
        </a:xfrm>
      </p:grpSpPr>
      <p:sp>
        <p:nvSpPr>
          <p:cNvPr id="123" name="Shape 123"/>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Two Kinds of Decision Making</a:t>
            </a:r>
          </a:p>
        </p:txBody>
      </p:sp>
      <p:sp>
        <p:nvSpPr>
          <p:cNvPr id="124" name="Shape 124"/>
          <p:cNvSpPr txBox="1"/>
          <p:nvPr>
            <p:ph idx="1" type="body"/>
          </p:nvPr>
        </p:nvSpPr>
        <p:spPr>
          <a:xfrm>
            <a:off y="1789111"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Decision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choice made from among available alternatives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Decision making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process of identifying and choosing alternative courses of action</a:t>
            </a:r>
          </a:p>
        </p:txBody>
      </p:sp>
      <p:pic>
        <p:nvPicPr>
          <p:cNvPr id="125" name="Shape 125"/>
          <p:cNvPicPr preferRelativeResize="0"/>
          <p:nvPr/>
        </p:nvPicPr>
        <p:blipFill rotWithShape="1">
          <a:blip r:embed="rId3">
            <a:alphaModFix/>
          </a:blip>
          <a:srcRect t="0" b="0" r="0" l="0"/>
          <a:stretch/>
        </p:blipFill>
        <p:spPr>
          <a:xfrm>
            <a:off y="4144962" x="4419600"/>
            <a:ext cy="2482850" cx="33527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7" name="Shape 357"/>
        <p:cNvGrpSpPr/>
        <p:nvPr/>
      </p:nvGrpSpPr>
      <p:grpSpPr>
        <a:xfrm>
          <a:off y="0" x="0"/>
          <a:ext cy="0" cx="0"/>
          <a:chOff y="0" x="0"/>
          <a:chExt cy="0" cx="0"/>
        </a:xfrm>
      </p:grpSpPr>
      <p:sp>
        <p:nvSpPr>
          <p:cNvPr id="358" name="Shape 358"/>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Computer-Aided Decision Making</a:t>
            </a:r>
          </a:p>
        </p:txBody>
      </p:sp>
      <p:sp>
        <p:nvSpPr>
          <p:cNvPr id="359" name="Shape 359"/>
          <p:cNvSpPr txBox="1"/>
          <p:nvPr>
            <p:ph idx="1" type="body"/>
          </p:nvPr>
        </p:nvSpPr>
        <p:spPr>
          <a:xfrm>
            <a:off y="1933575"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000" lang="en-US" i="0">
                <a:solidFill>
                  <a:schemeClr val="dk1"/>
                </a:solidFill>
                <a:latin typeface="Calibri"/>
                <a:ea typeface="Calibri"/>
                <a:cs typeface="Calibri"/>
                <a:sym typeface="Calibri"/>
              </a:rPr>
              <a:t>Chauffeur-driven systems </a:t>
            </a:r>
          </a:p>
          <a:p>
            <a:pPr algn="l" rtl="0" lvl="1" marR="0" indent="-403225" marL="860425">
              <a:lnSpc>
                <a:spcPct val="100000"/>
              </a:lnSpc>
              <a:spcBef>
                <a:spcPts val="520"/>
              </a:spcBef>
              <a:spcAft>
                <a:spcPts val="0"/>
              </a:spcAft>
              <a:buClr>
                <a:srgbClr val="376092"/>
              </a:buClr>
              <a:buSzPct val="110000"/>
              <a:buFont typeface="Calibri"/>
              <a:buChar char="9"/>
            </a:pPr>
            <a:r>
              <a:rPr strike="noStrike" u="none" b="0" cap="none" baseline="0" sz="2600" lang="en-US" i="0">
                <a:solidFill>
                  <a:schemeClr val="dk1"/>
                </a:solidFill>
                <a:latin typeface="Calibri"/>
                <a:ea typeface="Calibri"/>
                <a:cs typeface="Calibri"/>
                <a:sym typeface="Calibri"/>
              </a:rPr>
              <a:t>ask participants to answer predetermined questions on electronic keypads or dials</a:t>
            </a:r>
          </a:p>
          <a:p>
            <a:pPr algn="l" rtl="0" lvl="0" marR="0" indent="-461962" marL="461962">
              <a:lnSpc>
                <a:spcPct val="100000"/>
              </a:lnSpc>
              <a:spcBef>
                <a:spcPts val="600"/>
              </a:spcBef>
              <a:spcAft>
                <a:spcPts val="0"/>
              </a:spcAft>
              <a:buClr>
                <a:srgbClr val="254061"/>
              </a:buClr>
              <a:buSzPct val="125000"/>
              <a:buFont typeface="Calibri"/>
              <a:buChar char="✦"/>
            </a:pPr>
            <a:r>
              <a:rPr strike="noStrike" u="none" b="1" cap="none" baseline="0" sz="3000" lang="en-US" i="0">
                <a:solidFill>
                  <a:schemeClr val="dk1"/>
                </a:solidFill>
                <a:latin typeface="Calibri"/>
                <a:ea typeface="Calibri"/>
                <a:cs typeface="Calibri"/>
                <a:sym typeface="Calibri"/>
              </a:rPr>
              <a:t>Group-driven systems </a:t>
            </a:r>
          </a:p>
          <a:p>
            <a:pPr algn="l" rtl="0" lvl="1" marR="0" indent="-403225" marL="860425">
              <a:lnSpc>
                <a:spcPct val="100000"/>
              </a:lnSpc>
              <a:spcBef>
                <a:spcPts val="520"/>
              </a:spcBef>
              <a:spcAft>
                <a:spcPts val="0"/>
              </a:spcAft>
              <a:buClr>
                <a:srgbClr val="376092"/>
              </a:buClr>
              <a:buSzPct val="110000"/>
              <a:buFont typeface="Calibri"/>
              <a:buChar char="9"/>
            </a:pPr>
            <a:r>
              <a:rPr strike="noStrike" u="none" b="0" cap="none" baseline="0" sz="2600" lang="en-US" i="0">
                <a:solidFill>
                  <a:schemeClr val="dk1"/>
                </a:solidFill>
                <a:latin typeface="Calibri"/>
                <a:ea typeface="Calibri"/>
                <a:cs typeface="Calibri"/>
                <a:sym typeface="Calibri"/>
              </a:rPr>
              <a:t>involves a meeting within a room of participants who express their ideas anonymously on a computer network</a:t>
            </a:r>
          </a:p>
          <a:p>
            <a:pPr algn="l" rtl="0" lvl="1" marR="0" indent="-403225" marL="860425">
              <a:lnSpc>
                <a:spcPct val="100000"/>
              </a:lnSpc>
              <a:spcBef>
                <a:spcPts val="520"/>
              </a:spcBef>
              <a:spcAft>
                <a:spcPts val="0"/>
              </a:spcAft>
              <a:buClr>
                <a:srgbClr val="376092"/>
              </a:buClr>
              <a:buSzPct val="110000"/>
              <a:buFont typeface="Calibri"/>
              <a:buChar char="9"/>
            </a:pPr>
            <a:r>
              <a:rPr strike="noStrike" u="none" b="0" cap="none" baseline="0" sz="2600" lang="en-US" i="0">
                <a:solidFill>
                  <a:schemeClr val="dk1"/>
                </a:solidFill>
                <a:latin typeface="Calibri"/>
                <a:ea typeface="Calibri"/>
                <a:cs typeface="Calibri"/>
                <a:sym typeface="Calibri"/>
              </a:rPr>
              <a:t>for anonymous networking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9" name="Shape 129"/>
        <p:cNvGrpSpPr/>
        <p:nvPr/>
      </p:nvGrpSpPr>
      <p:grpSpPr>
        <a:xfrm>
          <a:off y="0" x="0"/>
          <a:ext cy="0" cx="0"/>
          <a:chOff y="0" x="0"/>
          <a:chExt cy="0" cx="0"/>
        </a:xfrm>
      </p:grpSpPr>
      <p:sp>
        <p:nvSpPr>
          <p:cNvPr id="130" name="Shape 13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Rational Decision Making</a:t>
            </a:r>
          </a:p>
        </p:txBody>
      </p:sp>
      <p:sp>
        <p:nvSpPr>
          <p:cNvPr id="131" name="Shape 131"/>
          <p:cNvSpPr txBox="1"/>
          <p:nvPr/>
        </p:nvSpPr>
        <p:spPr>
          <a:xfrm>
            <a:off y="1676400" x="76200"/>
            <a:ext cy="381000" cx="19049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Figure 7.1</a:t>
            </a:r>
          </a:p>
        </p:txBody>
      </p:sp>
      <p:pic>
        <p:nvPicPr>
          <p:cNvPr id="132" name="Shape 132"/>
          <p:cNvPicPr preferRelativeResize="0"/>
          <p:nvPr/>
        </p:nvPicPr>
        <p:blipFill rotWithShape="1">
          <a:blip r:embed="rId3">
            <a:alphaModFix/>
          </a:blip>
          <a:srcRect t="0" b="0" r="0" l="0"/>
          <a:stretch/>
        </p:blipFill>
        <p:spPr>
          <a:xfrm>
            <a:off y="2574925" x="266700"/>
            <a:ext cy="1844674" cx="86105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6" name="Shape 136"/>
        <p:cNvGrpSpPr/>
        <p:nvPr/>
      </p:nvGrpSpPr>
      <p:grpSpPr>
        <a:xfrm>
          <a:off y="0" x="0"/>
          <a:ext cy="0" cx="0"/>
          <a:chOff y="0" x="0"/>
          <a:chExt cy="0" cx="0"/>
        </a:xfrm>
      </p:grpSpPr>
      <p:sp>
        <p:nvSpPr>
          <p:cNvPr id="137" name="Shape 13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Rational Decision Making</a:t>
            </a:r>
          </a:p>
        </p:txBody>
      </p:sp>
      <p:sp>
        <p:nvSpPr>
          <p:cNvPr id="138" name="Shape 138"/>
          <p:cNvSpPr txBox="1"/>
          <p:nvPr>
            <p:ph idx="1" type="body"/>
          </p:nvPr>
        </p:nvSpPr>
        <p:spPr>
          <a:xfrm>
            <a:off y="1889125"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Rational model of decision making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explains how managers should make decisions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assumes managers will make logical decisions that will be optimum in furthering the organization’s interest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also called the classical model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3" name="Shape 143"/>
        <p:cNvGrpSpPr/>
        <p:nvPr/>
      </p:nvGrpSpPr>
      <p:grpSpPr>
        <a:xfrm>
          <a:off y="0" x="0"/>
          <a:ext cy="0" cx="0"/>
          <a:chOff y="0" x="0"/>
          <a:chExt cy="0" cx="0"/>
        </a:xfrm>
      </p:grpSpPr>
      <p:sp>
        <p:nvSpPr>
          <p:cNvPr id="144" name="Shape 144"/>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000" lang="en-US" i="0">
                <a:solidFill>
                  <a:srgbClr val="DCE6F2"/>
                </a:solidFill>
                <a:latin typeface="Calibri"/>
                <a:ea typeface="Calibri"/>
                <a:cs typeface="Calibri"/>
                <a:sym typeface="Calibri"/>
              </a:rPr>
              <a:t>Example: What Do Warren Buffett &amp; Female Investors Have in Common?</a:t>
            </a:r>
          </a:p>
        </p:txBody>
      </p:sp>
      <p:sp>
        <p:nvSpPr>
          <p:cNvPr id="145" name="Shape 145"/>
          <p:cNvSpPr txBox="1"/>
          <p:nvPr>
            <p:ph idx="1" type="body"/>
          </p:nvPr>
        </p:nvSpPr>
        <p:spPr>
          <a:xfrm>
            <a:off y="1944686"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Buffett and female investors have something in common.</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Women trade much </a:t>
            </a:r>
            <a:r>
              <a:rPr strike="noStrike" u="none" b="0" cap="none" baseline="0" sz="3200" lang="en-US" i="0">
                <a:solidFill>
                  <a:srgbClr val="008080"/>
                </a:solidFill>
                <a:latin typeface="Calibri"/>
                <a:ea typeface="Calibri"/>
                <a:cs typeface="Calibri"/>
                <a:sym typeface="Calibri"/>
              </a:rPr>
              <a:t>less often </a:t>
            </a:r>
            <a:r>
              <a:rPr strike="noStrike" u="none" b="0" cap="none" baseline="0" sz="3200" lang="en-US" i="0">
                <a:solidFill>
                  <a:schemeClr val="dk1"/>
                </a:solidFill>
                <a:latin typeface="Calibri"/>
                <a:ea typeface="Calibri"/>
                <a:cs typeface="Calibri"/>
                <a:sym typeface="Calibri"/>
              </a:rPr>
              <a:t>than men, do a lot more research, and tend to base their investment decisions on more than just numbers.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Men tend to be </a:t>
            </a:r>
            <a:r>
              <a:rPr strike="noStrike" u="none" b="0" cap="none" baseline="0" sz="3200" lang="en-US" i="0">
                <a:solidFill>
                  <a:srgbClr val="008080"/>
                </a:solidFill>
                <a:latin typeface="Calibri"/>
                <a:ea typeface="Calibri"/>
                <a:cs typeface="Calibri"/>
                <a:sym typeface="Calibri"/>
              </a:rPr>
              <a:t>frazzled, frenetic </a:t>
            </a:r>
            <a:r>
              <a:rPr strike="noStrike" u="none" b="0" cap="none" baseline="0" sz="3200" lang="en-US" i="0">
                <a:solidFill>
                  <a:schemeClr val="dk1"/>
                </a:solidFill>
                <a:latin typeface="Calibri"/>
                <a:ea typeface="Calibri"/>
                <a:cs typeface="Calibri"/>
                <a:sym typeface="Calibri"/>
              </a:rPr>
              <a:t>day traders.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9" name="Shape 149"/>
        <p:cNvGrpSpPr/>
        <p:nvPr/>
      </p:nvGrpSpPr>
      <p:grpSpPr>
        <a:xfrm>
          <a:off y="0" x="0"/>
          <a:ext cy="0" cx="0"/>
          <a:chOff y="0" x="0"/>
          <a:chExt cy="0" cx="0"/>
        </a:xfrm>
      </p:grpSpPr>
      <p:sp>
        <p:nvSpPr>
          <p:cNvPr id="150" name="Shape 15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Assumptions of the Rational Model</a:t>
            </a:r>
          </a:p>
        </p:txBody>
      </p:sp>
      <p:sp>
        <p:nvSpPr>
          <p:cNvPr id="151" name="Shape 151"/>
          <p:cNvSpPr txBox="1"/>
          <p:nvPr/>
        </p:nvSpPr>
        <p:spPr>
          <a:xfrm>
            <a:off y="1676400" x="152400"/>
            <a:ext cy="307974" cx="20574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Table 7.1</a:t>
            </a:r>
          </a:p>
        </p:txBody>
      </p:sp>
      <p:pic>
        <p:nvPicPr>
          <p:cNvPr id="152" name="Shape 152"/>
          <p:cNvPicPr preferRelativeResize="0"/>
          <p:nvPr/>
        </p:nvPicPr>
        <p:blipFill rotWithShape="1">
          <a:blip r:embed="rId3">
            <a:alphaModFix/>
          </a:blip>
          <a:srcRect t="0" b="0" r="0" l="0"/>
          <a:stretch/>
        </p:blipFill>
        <p:spPr>
          <a:xfrm>
            <a:off y="2438400" x="341312"/>
            <a:ext cy="2971799" cx="8461375"/>
          </a:xfrm>
          <a:prstGeom prst="rect">
            <a:avLst/>
          </a:prstGeom>
          <a:noFill/>
          <a:ln w="9525" cap="rnd">
            <a:solidFill>
              <a:srgbClr val="595959"/>
            </a:solidFill>
            <a:prstDash val="solid"/>
            <a:miter/>
            <a:headEnd w="med" len="med" type="none"/>
            <a:tailEnd w="med" len="med" type="none"/>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6" name="Shape 156"/>
        <p:cNvGrpSpPr/>
        <p:nvPr/>
      </p:nvGrpSpPr>
      <p:grpSpPr>
        <a:xfrm>
          <a:off y="0" x="0"/>
          <a:ext cy="0" cx="0"/>
          <a:chOff y="0" x="0"/>
          <a:chExt cy="0" cx="0"/>
        </a:xfrm>
      </p:grpSpPr>
      <p:sp>
        <p:nvSpPr>
          <p:cNvPr id="157" name="Shape 15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Nonrational Decision Making</a:t>
            </a:r>
          </a:p>
        </p:txBody>
      </p:sp>
      <p:sp>
        <p:nvSpPr>
          <p:cNvPr id="158" name="Shape 158"/>
          <p:cNvSpPr txBox="1"/>
          <p:nvPr>
            <p:ph idx="1" type="body"/>
          </p:nvPr>
        </p:nvSpPr>
        <p:spPr>
          <a:xfrm>
            <a:off y="1843086" x="457200"/>
            <a:ext cy="4525961" cx="4038599"/>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376092"/>
              </a:buClr>
              <a:buSzPct val="125000"/>
              <a:buFont typeface="Calibri"/>
              <a:buChar char="✦"/>
            </a:pPr>
            <a:r>
              <a:rPr strike="noStrike" u="none" b="1" cap="none" baseline="0" sz="3000" lang="en-US" i="0">
                <a:solidFill>
                  <a:schemeClr val="dk1"/>
                </a:solidFill>
                <a:latin typeface="Calibri"/>
                <a:ea typeface="Calibri"/>
                <a:cs typeface="Calibri"/>
                <a:sym typeface="Calibri"/>
              </a:rPr>
              <a:t>Nonrational models of decision making </a:t>
            </a:r>
          </a:p>
          <a:p>
            <a:pPr algn="l" rtl="0" lvl="1" marR="0" indent="-341312" marL="798512">
              <a:lnSpc>
                <a:spcPct val="100000"/>
              </a:lnSpc>
              <a:spcBef>
                <a:spcPts val="540"/>
              </a:spcBef>
              <a:spcAft>
                <a:spcPts val="0"/>
              </a:spcAft>
              <a:buClr>
                <a:srgbClr val="376092"/>
              </a:buClr>
              <a:buSzPct val="115000"/>
              <a:buFont typeface="Calibri"/>
              <a:buChar char="9"/>
            </a:pPr>
            <a:r>
              <a:rPr strike="noStrike" u="none" b="0" cap="none" baseline="0" sz="2700" lang="en-US" i="0">
                <a:solidFill>
                  <a:schemeClr val="dk1"/>
                </a:solidFill>
                <a:latin typeface="Calibri"/>
                <a:ea typeface="Calibri"/>
                <a:cs typeface="Calibri"/>
                <a:sym typeface="Calibri"/>
              </a:rPr>
              <a:t>assume that decision making is nearly always uncertain and risky, making it difficult for managers to make optimal decisions</a:t>
            </a:r>
          </a:p>
        </p:txBody>
      </p:sp>
      <p:pic>
        <p:nvPicPr>
          <p:cNvPr id="159" name="Shape 159"/>
          <p:cNvPicPr preferRelativeResize="0"/>
          <p:nvPr/>
        </p:nvPicPr>
        <p:blipFill rotWithShape="1">
          <a:blip r:embed="rId3">
            <a:alphaModFix/>
          </a:blip>
          <a:srcRect t="0" b="0" r="0" l="0"/>
          <a:stretch/>
        </p:blipFill>
        <p:spPr>
          <a:xfrm>
            <a:off y="1919286" x="4662487"/>
            <a:ext cy="4038599" cx="40385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