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6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60" r:id="rId4"/>
    <p:sldMasterId id="2147483661" r:id="rId5"/>
    <p:sldMasterId id="2147483662" r:id="rId6"/>
    <p:sldMasterId id="2147483663" r:id="rId7"/>
    <p:sldMasterId id="2147483664" r:id="rId8"/>
    <p:sldMasterId id="2147483665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29.xml" Type="http://schemas.openxmlformats.org/officeDocument/2006/relationships/slide" Id="rId39"/><Relationship Target="slides/slide28.xml" Type="http://schemas.openxmlformats.org/officeDocument/2006/relationships/slide" Id="rId38"/><Relationship Target="slides/slide27.xml" Type="http://schemas.openxmlformats.org/officeDocument/2006/relationships/slide" Id="rId37"/><Relationship Target="slides/slide9.xml" Type="http://schemas.openxmlformats.org/officeDocument/2006/relationships/slide" Id="rId19"/><Relationship Target="slides/slide26.xml" Type="http://schemas.openxmlformats.org/officeDocument/2006/relationships/slide" Id="rId36"/><Relationship Target="slides/slide8.xml" Type="http://schemas.openxmlformats.org/officeDocument/2006/relationships/slide" Id="rId18"/><Relationship Target="slides/slide7.xml" Type="http://schemas.openxmlformats.org/officeDocument/2006/relationships/slide" Id="rId17"/><Relationship Target="slides/slide6.xml" Type="http://schemas.openxmlformats.org/officeDocument/2006/relationships/slide" Id="rId16"/><Relationship Target="slides/slide5.xml" Type="http://schemas.openxmlformats.org/officeDocument/2006/relationships/slide" Id="rId15"/><Relationship Target="slides/slide4.xml" Type="http://schemas.openxmlformats.org/officeDocument/2006/relationships/slide" Id="rId14"/><Relationship Target="slides/slide20.xml" Type="http://schemas.openxmlformats.org/officeDocument/2006/relationships/slide" Id="rId30"/><Relationship Target="slides/slide2.xml" Type="http://schemas.openxmlformats.org/officeDocument/2006/relationships/slide" Id="rId12"/><Relationship Target="slides/slide21.xml" Type="http://schemas.openxmlformats.org/officeDocument/2006/relationships/slide" Id="rId31"/><Relationship Target="slides/slide3.xml" Type="http://schemas.openxmlformats.org/officeDocument/2006/relationships/slide" Id="rId13"/><Relationship Target="notesMasters/notesMaster1.xml" Type="http://schemas.openxmlformats.org/officeDocument/2006/relationships/notesMaster" Id="rId10"/><Relationship Target="slides/slide1.xml" Type="http://schemas.openxmlformats.org/officeDocument/2006/relationships/slide" Id="rId11"/><Relationship Target="slides/slide24.xml" Type="http://schemas.openxmlformats.org/officeDocument/2006/relationships/slide" Id="rId34"/><Relationship Target="slides/slide25.xml" Type="http://schemas.openxmlformats.org/officeDocument/2006/relationships/slide" Id="rId35"/><Relationship Target="slides/slide22.xml" Type="http://schemas.openxmlformats.org/officeDocument/2006/relationships/slide" Id="rId32"/><Relationship Target="slides/slide23.xml" Type="http://schemas.openxmlformats.org/officeDocument/2006/relationships/slide" Id="rId33"/><Relationship Target="slides/slide40.xml" Type="http://schemas.openxmlformats.org/officeDocument/2006/relationships/slide" Id="rId50"/><Relationship Target="slides/slide38.xml" Type="http://schemas.openxmlformats.org/officeDocument/2006/relationships/slide" Id="rId48"/><Relationship Target="slides/slide37.xml" Type="http://schemas.openxmlformats.org/officeDocument/2006/relationships/slide" Id="rId47"/><Relationship Target="slides/slide19.xml" Type="http://schemas.openxmlformats.org/officeDocument/2006/relationships/slide" Id="rId29"/><Relationship Target="slides/slide39.xml" Type="http://schemas.openxmlformats.org/officeDocument/2006/relationships/slide" Id="rId49"/><Relationship Target="slides/slide16.xml" Type="http://schemas.openxmlformats.org/officeDocument/2006/relationships/slide" Id="rId26"/><Relationship Target="slides/slide15.xml" Type="http://schemas.openxmlformats.org/officeDocument/2006/relationships/slide" Id="rId25"/><Relationship Target="slides/slide18.xml" Type="http://schemas.openxmlformats.org/officeDocument/2006/relationships/slide" Id="rId28"/><Relationship Target="slides/slide17.xml" Type="http://schemas.openxmlformats.org/officeDocument/2006/relationships/slide" Id="rId27"/><Relationship Target="presProps.xml" Type="http://schemas.openxmlformats.org/officeDocument/2006/relationships/presProps" Id="rId2"/><Relationship Target="slides/slide11.xml" Type="http://schemas.openxmlformats.org/officeDocument/2006/relationships/slide" Id="rId21"/><Relationship Target="slides/slide30.xml" Type="http://schemas.openxmlformats.org/officeDocument/2006/relationships/slide" Id="rId40"/><Relationship Target="theme/theme8.xml" Type="http://schemas.openxmlformats.org/officeDocument/2006/relationships/theme" Id="rId1"/><Relationship Target="slides/slide12.xml" Type="http://schemas.openxmlformats.org/officeDocument/2006/relationships/slide" Id="rId22"/><Relationship Target="slides/slide31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3.xml" Type="http://schemas.openxmlformats.org/officeDocument/2006/relationships/slide" Id="rId23"/><Relationship Target="slides/slide32.xml" Type="http://schemas.openxmlformats.org/officeDocument/2006/relationships/slide" Id="rId42"/><Relationship Target="tableStyles.xml" Type="http://schemas.openxmlformats.org/officeDocument/2006/relationships/tableStyles" Id="rId3"/><Relationship Target="slides/slide14.xml" Type="http://schemas.openxmlformats.org/officeDocument/2006/relationships/slide" Id="rId24"/><Relationship Target="slides/slide33.xml" Type="http://schemas.openxmlformats.org/officeDocument/2006/relationships/slide" Id="rId43"/><Relationship Target="slides/slide34.xml" Type="http://schemas.openxmlformats.org/officeDocument/2006/relationships/slide" Id="rId44"/><Relationship Target="slides/slide35.xml" Type="http://schemas.openxmlformats.org/officeDocument/2006/relationships/slide" Id="rId45"/><Relationship Target="slides/slide36.xml" Type="http://schemas.openxmlformats.org/officeDocument/2006/relationships/slide" Id="rId46"/><Relationship Target="slides/slide10.xml" Type="http://schemas.openxmlformats.org/officeDocument/2006/relationships/slide" Id="rId20"/><Relationship Target="slideMasters/slideMaster6.xml" Type="http://schemas.openxmlformats.org/officeDocument/2006/relationships/slideMaster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Masters/slideMaster5.xml" Type="http://schemas.openxmlformats.org/officeDocument/2006/relationships/slideMaster" Id="rId8"/><Relationship Target="slideMasters/slideMaster4.xml" Type="http://schemas.openxmlformats.org/officeDocument/2006/relationships/slideMaster" Id="rId7"/></Relationships>
</file>

<file path=ppt/notesMasters/_rels/notesMaster1.xml.rels><?xml version="1.0" encoding="UTF-8" standalone="yes"?><Relationships xmlns="http://schemas.openxmlformats.org/package/2006/relationships"><Relationship Target="../theme/theme6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1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clawbacks — rescinding the tax breaks when firms don’t deliver promised jobs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Calibri"/>
              <a:buNone/>
            </a:pPr>
            <a:r>
              <a:rPr strike="noStrike" u="none" b="0" cap="none" baseline="0" sz="1200" lang="en-US" i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Answer: B   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Difficulty: Hard   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Rationale: Local communities are most likely to be concerned about this issue, and provide problems for managers to deal with on a daily basis.</a:t>
            </a:r>
          </a:p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AACSB: 2, 6, 7, 10	BT: Application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As mentioned, many communities offer companies inducements to relocate, often trading tax breaks in return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for the promise of jobs. But in cash-strapped times, cities that once bent over backward to lure companies are now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resorting to “clawbacks”—asserting their right to rescind the tax breaks when the firms fail to deliver. Target Corp.,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for instance, got tax abatements from DeKalb, Illinois, city, county, and other taxing bodies after promising at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least 500 jobs at a local distribution center. “So when the company came up 66 workers short in 2009,” says one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report, “Target got word its next tax bill would be jumping almost $600,000—more than half of which goes to the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local school district, where teachers and programs have been cut as coffers dried up.”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5" name="Shape 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1" name="Shape 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Answer: E - Values  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Difficulty: Medium </a:t>
            </a:r>
          </a:p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Rationale: Values are the relatively permanent and deeply held underlying beliefs and attitudes that help determine a person's behavior, such as the belief that "Fairness means hiring according to ability, not family background.“</a:t>
            </a:r>
            <a:br>
              <a:rPr strike="noStrike" u="none" b="0" cap="none" baseline="0" sz="1800" lang="en-US" i="0"/>
            </a:b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AACSB: Ethics</a:t>
            </a:r>
            <a:br>
              <a:rPr strike="noStrike" u="none" b="0" cap="none" baseline="0" sz="1800" lang="en-US" i="0"/>
            </a:br>
            <a:r>
              <a:rPr strike="noStrike" u="none" b="0" cap="none" baseline="0" sz="1800" lang="en-US" i="0"/>
              <a:t>Bloom's: Understand</a:t>
            </a:r>
            <a:br>
              <a:rPr strike="noStrike" u="none" b="0" cap="none" baseline="0" sz="1800" lang="en-US" i="0"/>
            </a:br>
          </a:p>
        </p:txBody>
      </p:sp>
      <p:sp>
        <p:nvSpPr>
          <p:cNvPr id="286" name="Shape 286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1" name="Shape 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8" name="Shape 2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4" name="Shape 3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Answer: D   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Difficulty: Moderate   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AACSB: 6		BT: Knowledge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307" name="Shape 307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2" name="Shape 3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SOX requires a company’s CEO and CFO to personally certify the organization’s financial reports, 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prohibits them from taking personal loans and lines of credit, and makes them reimburse the organization</a:t>
            </a:r>
            <a:br>
              <a:rPr strike="noStrike" u="none" b="0" cap="none" baseline="0" sz="1800" lang="en-US" i="0"/>
            </a:br>
            <a:r>
              <a:rPr strike="noStrike" u="none" b="0" cap="none" baseline="0" sz="1800" lang="en-US" i="0"/>
              <a:t>for bonuses and stock options when required by restatement of corporate profits. It also requires the company to </a:t>
            </a:r>
            <a:br>
              <a:rPr strike="noStrike" u="none" b="0" cap="none" baseline="0" sz="1800" lang="en-US" i="0"/>
            </a:br>
            <a:r>
              <a:rPr strike="noStrike" u="none" b="0" cap="none" baseline="0" sz="1800" lang="en-US" i="0"/>
              <a:t>have established procedures and guidelines for audit committees. 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9" name="Shape 3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5" name="Shape 3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Shape 3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1" name="Shape 3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7" name="Shape 3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4" name="Shape 3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1" name="Shape 3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7" name="Shape 3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8" name="Shape 3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3" name="Shape 3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Shape 3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Answer: B   Page: 72   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Difficulty: Hard   </a:t>
            </a:r>
          </a:p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Rationale: These organizations have joined together to achieve an advantage that neither could perform as well alone.</a:t>
            </a:r>
          </a:p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AACSB: 6, 13		BT: Comprehension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50" name="Shape 150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5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6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1752600" x="513008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-225425" marL="463550">
              <a:spcBef>
                <a:spcPts val="0"/>
              </a:spcBef>
              <a:buClr>
                <a:srgbClr val="366092"/>
              </a:buClr>
              <a:buFont typeface="Calibri"/>
              <a:buChar char="✦"/>
              <a:defRPr/>
            </a:lvl1pPr>
            <a:lvl2pPr rtl="0" indent="-144145" marL="798513">
              <a:spcBef>
                <a:spcPts val="0"/>
              </a:spcBef>
              <a:buClr>
                <a:srgbClr val="366092"/>
              </a:buClr>
              <a:buFont typeface="Calibri"/>
              <a:buChar char="9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y="1752600" x="46863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-225425" marL="463550">
              <a:spcBef>
                <a:spcPts val="0"/>
              </a:spcBef>
              <a:buClr>
                <a:srgbClr val="366092"/>
              </a:buClr>
              <a:buFont typeface="Calibri"/>
              <a:buChar char="✦"/>
              <a:defRPr/>
            </a:lvl1pPr>
            <a:lvl2pPr rtl="0" indent="-144145" marL="798513">
              <a:spcBef>
                <a:spcPts val="0"/>
              </a:spcBef>
              <a:buClr>
                <a:srgbClr val="366092"/>
              </a:buClr>
              <a:buFont typeface="Calibri"/>
              <a:buChar char="9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457200" x="1347787"/>
            <a:ext cy="6095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1524000" x="609600"/>
            <a:ext cy="4525963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buClr>
                <a:srgbClr val="006600"/>
              </a:buClr>
              <a:buFont typeface="Calibri"/>
              <a:buChar char="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y="1524000" x="4724400"/>
            <a:ext cy="4525963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buClr>
                <a:srgbClr val="006600"/>
              </a:buClr>
              <a:buFont typeface="Calibri"/>
              <a:buChar char="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 rot="5400000">
            <a:off y="-251619" x="2309018"/>
            <a:ext cy="8229600" cx="45259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y="914400" x="4800600"/>
            <a:ext cy="2743199" cx="350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y="4343400" x="4876800"/>
            <a:ext cy="1752600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/>
            </a:lvl1pPr>
            <a:lvl2pPr algn="ctr" rtl="0" marR="0" indent="0" marL="45720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algn="ctr" rtl="0" marR="0" indent="0" marL="91440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algn="ctr" rtl="0" marR="0" indent="0" marL="13716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algn="ctr" rtl="0" marR="0" indent="0" marL="18288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-207962" marL="461963">
              <a:spcBef>
                <a:spcPts val="0"/>
              </a:spcBef>
              <a:buClr>
                <a:srgbClr val="244061"/>
              </a:buClr>
              <a:buFont typeface="Calibri"/>
              <a:buChar char="✦"/>
              <a:defRPr/>
            </a:lvl1pPr>
            <a:lvl2pPr rtl="0" indent="-207644" marL="860425">
              <a:spcBef>
                <a:spcPts val="0"/>
              </a:spcBef>
              <a:buClr>
                <a:srgbClr val="366092"/>
              </a:buClr>
              <a:buFont typeface="Calibri"/>
              <a:buChar char="9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7.xml" Type="http://schemas.openxmlformats.org/officeDocument/2006/relationships/theme" Id="rId8"/><Relationship Target="../slideLayouts/slideLayout7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8.xml" Type="http://schemas.openxmlformats.org/officeDocument/2006/relationships/slideLayout" Id="rId2"/><Relationship Target="../media/image02.jpg" Type="http://schemas.openxmlformats.org/officeDocument/2006/relationships/image" Id="rId1"/><Relationship Target="../theme/theme4.xml" Type="http://schemas.openxmlformats.org/officeDocument/2006/relationships/theme" Id="rId3"/></Relationships>
</file>

<file path=ppt/slideMasters/_rels/slideMaster3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2"/><Relationship Target="../slideLayouts/slideLayout9.xml" Type="http://schemas.openxmlformats.org/officeDocument/2006/relationships/slideLayout" Id="rId1"/></Relationships>
</file>

<file path=ppt/slideMasters/_rels/slideMaster4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2"/><Relationship Target="../slideLayouts/slideLayout10.xml" Type="http://schemas.openxmlformats.org/officeDocument/2006/relationships/slideLayout" Id="rId1"/></Relationships>
</file>

<file path=ppt/slideMasters/_rels/slideMaster5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2"/><Relationship Target="../slideLayouts/slideLayout11.xml" Type="http://schemas.openxmlformats.org/officeDocument/2006/relationships/slideLayout" Id="rId1"/></Relationships>
</file>

<file path=ppt/slideMasters/_rels/slideMaster6.xml.rels><?xml version="1.0" encoding="UTF-8" standalone="yes"?><Relationships xmlns="http://schemas.openxmlformats.org/package/2006/relationships"><Relationship Target="../theme/theme5.xml" Type="http://schemas.openxmlformats.org/officeDocument/2006/relationships/theme" Id="rId2"/><Relationship Target="../slideLayouts/slideLayout12.xml" Type="http://schemas.openxmlformats.org/officeDocument/2006/relationships/slideLayout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/>
        </p:nvSpPr>
        <p:spPr>
          <a:xfrm>
            <a:off y="0" x="0"/>
            <a:ext cy="1524000" cx="914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/>
        </p:nvSpPr>
        <p:spPr>
          <a:xfrm>
            <a:off y="0" x="0"/>
            <a:ext cy="1524000" cx="914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y="0" x="0"/>
            <a:ext cy="1371599" cx="91440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Shape 42"/>
          <p:cNvCxnSpPr/>
          <p:nvPr/>
        </p:nvCxnSpPr>
        <p:spPr>
          <a:xfrm>
            <a:off y="1524000" x="0"/>
            <a:ext cy="0" cx="9144000"/>
          </a:xfrm>
          <a:prstGeom prst="straightConnector1">
            <a:avLst/>
          </a:prstGeom>
          <a:noFill/>
          <a:ln w="31750" cap="rnd">
            <a:solidFill>
              <a:srgbClr val="376092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43" name="Shape 43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1574FF">
              <a:alpha val="97254"/>
            </a:srgbClr>
          </a:solidFill>
          <a:ln w="25400" cap="rnd">
            <a:solidFill>
              <a:srgbClr val="385D8A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y="3962400" x="0"/>
            <a:ext cy="2895600" cx="9144000"/>
          </a:xfrm>
          <a:prstGeom prst="rect">
            <a:avLst/>
          </a:prstGeom>
          <a:solidFill>
            <a:srgbClr val="3366FF">
              <a:alpha val="72549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Shape 45"/>
          <p:cNvCxnSpPr/>
          <p:nvPr/>
        </p:nvCxnSpPr>
        <p:spPr>
          <a:xfrm>
            <a:off y="3962400" x="0"/>
            <a:ext cy="0" cx="9144000"/>
          </a:xfrm>
          <a:prstGeom prst="straightConnector1">
            <a:avLst/>
          </a:prstGeom>
          <a:noFill/>
          <a:ln w="38100" cap="rnd">
            <a:solidFill>
              <a:srgbClr val="4A7EBB"/>
            </a:solidFill>
            <a:prstDash val="solid"/>
            <a:miter/>
            <a:headEnd w="med" len="med" type="none"/>
            <a:tailEnd w="med" len="med" type="none"/>
          </a:ln>
        </p:spPr>
      </p:cxnSp>
      <p:pic>
        <p:nvPicPr>
          <p:cNvPr id="46" name="Shape 46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620712" x="609600"/>
            <a:ext cy="4789486" cx="374808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5" r:id="rId2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/>
        </p:nvSpPr>
        <p:spPr>
          <a:xfrm>
            <a:off y="0" x="0"/>
            <a:ext cy="1524000" cx="914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Shape 56"/>
          <p:cNvCxnSpPr/>
          <p:nvPr/>
        </p:nvCxnSpPr>
        <p:spPr>
          <a:xfrm>
            <a:off y="1066800" x="0"/>
            <a:ext cy="0" cx="381000"/>
          </a:xfrm>
          <a:prstGeom prst="straightConnector1">
            <a:avLst/>
          </a:prstGeom>
          <a:noFill/>
          <a:ln w="25400" cap="rnd">
            <a:solidFill>
              <a:srgbClr val="17375E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57" name="Shape 57"/>
          <p:cNvCxnSpPr/>
          <p:nvPr/>
        </p:nvCxnSpPr>
        <p:spPr>
          <a:xfrm rot="-5400000">
            <a:off y="685800" x="-457199"/>
            <a:ext cy="0" cx="1371599"/>
          </a:xfrm>
          <a:prstGeom prst="straightConnector1">
            <a:avLst/>
          </a:prstGeom>
          <a:noFill/>
          <a:ln w="25400" cap="rnd">
            <a:solidFill>
              <a:srgbClr val="95B3D7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58" name="Shape 58"/>
          <p:cNvCxnSpPr/>
          <p:nvPr/>
        </p:nvCxnSpPr>
        <p:spPr>
          <a:xfrm>
            <a:off y="1371600" x="228600"/>
            <a:ext cy="0" cx="8915400"/>
          </a:xfrm>
          <a:prstGeom prst="straightConnector1">
            <a:avLst/>
          </a:prstGeom>
          <a:noFill/>
          <a:ln w="25400" cap="rnd">
            <a:solidFill>
              <a:srgbClr val="95B3D7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59" name="Shape 59"/>
          <p:cNvCxnSpPr/>
          <p:nvPr/>
        </p:nvCxnSpPr>
        <p:spPr>
          <a:xfrm rot="5400000">
            <a:off y="3962400" x="-2514600"/>
            <a:ext cy="0" cx="5791200"/>
          </a:xfrm>
          <a:prstGeom prst="straightConnector1">
            <a:avLst/>
          </a:prstGeom>
          <a:noFill/>
          <a:ln w="25400" cap="rnd">
            <a:solidFill>
              <a:srgbClr val="17375E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60" name="Shape 60"/>
          <p:cNvCxnSpPr/>
          <p:nvPr/>
        </p:nvCxnSpPr>
        <p:spPr>
          <a:xfrm>
            <a:off y="1524000" x="0"/>
            <a:ext cy="0" cx="9144000"/>
          </a:xfrm>
          <a:prstGeom prst="straightConnector1">
            <a:avLst/>
          </a:prstGeom>
          <a:noFill/>
          <a:ln w="57150" cap="rnd">
            <a:solidFill>
              <a:srgbClr val="4A7EBB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61" name="Shape 6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y="6324600" x="457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y="6400800" x="6934200"/>
            <a:ext cy="457200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3-*</a:t>
            </a: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6" r:id="rId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/>
        </p:nvSpPr>
        <p:spPr>
          <a:xfrm>
            <a:off y="0" x="0"/>
            <a:ext cy="1524000" cx="914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Shape 71"/>
          <p:cNvCxnSpPr/>
          <p:nvPr/>
        </p:nvCxnSpPr>
        <p:spPr>
          <a:xfrm rot="-5400000">
            <a:off y="685800" x="-457199"/>
            <a:ext cy="0" cx="1371599"/>
          </a:xfrm>
          <a:prstGeom prst="straightConnector1">
            <a:avLst/>
          </a:prstGeom>
          <a:noFill/>
          <a:ln w="25400" cap="rnd">
            <a:solidFill>
              <a:srgbClr val="95B3D7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72" name="Shape 72"/>
          <p:cNvCxnSpPr/>
          <p:nvPr/>
        </p:nvCxnSpPr>
        <p:spPr>
          <a:xfrm>
            <a:off y="1371600" x="228600"/>
            <a:ext cy="0" cx="8915400"/>
          </a:xfrm>
          <a:prstGeom prst="straightConnector1">
            <a:avLst/>
          </a:prstGeom>
          <a:noFill/>
          <a:ln w="25400" cap="rnd">
            <a:solidFill>
              <a:srgbClr val="95B3D7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73" name="Shape 73"/>
          <p:cNvCxnSpPr/>
          <p:nvPr/>
        </p:nvCxnSpPr>
        <p:spPr>
          <a:xfrm>
            <a:off y="1524000" x="0"/>
            <a:ext cy="0" cx="9144000"/>
          </a:xfrm>
          <a:prstGeom prst="straightConnector1">
            <a:avLst/>
          </a:prstGeom>
          <a:noFill/>
          <a:ln w="57150" cap="rnd">
            <a:solidFill>
              <a:srgbClr val="4A7EBB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74" name="Shape 7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y="6324600" x="457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y="6400800" x="6934200"/>
            <a:ext cy="457200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3-*</a:t>
            </a: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7" r:id="rId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/>
        </p:nvSpPr>
        <p:spPr>
          <a:xfrm>
            <a:off y="0" x="0"/>
            <a:ext cy="1524000" cx="914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Shape 85"/>
          <p:cNvCxnSpPr/>
          <p:nvPr/>
        </p:nvCxnSpPr>
        <p:spPr>
          <a:xfrm>
            <a:off y="1524000" x="0"/>
            <a:ext cy="0" cx="9144000"/>
          </a:xfrm>
          <a:prstGeom prst="straightConnector1">
            <a:avLst/>
          </a:prstGeom>
          <a:noFill/>
          <a:ln w="31750" cap="rnd">
            <a:solidFill>
              <a:srgbClr val="558ED5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86" name="Shape 86"/>
          <p:cNvCxnSpPr/>
          <p:nvPr/>
        </p:nvCxnSpPr>
        <p:spPr>
          <a:xfrm>
            <a:off y="1524000" x="0"/>
            <a:ext cy="0" cx="9144000"/>
          </a:xfrm>
          <a:prstGeom prst="straightConnector1">
            <a:avLst/>
          </a:prstGeom>
          <a:noFill/>
          <a:ln w="57150" cap="rnd">
            <a:solidFill>
              <a:srgbClr val="4A7EBB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87" name="Shape 8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y="6324600" x="2286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y="6400800" x="6934200"/>
            <a:ext cy="457200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3-*</a:t>
            </a: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8" r:id="rId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/>
        </p:nvSpPr>
        <p:spPr>
          <a:xfrm>
            <a:off y="0" x="0"/>
            <a:ext cy="1524000" cx="914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6.png" Type="http://schemas.openxmlformats.org/officeDocument/2006/relationships/image" Id="rId4"/><Relationship Target="http://www.amazon.com/" Type="http://schemas.openxmlformats.org/officeDocument/2006/relationships/hyperlink" TargetMode="External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type="ctrTitle"/>
          </p:nvPr>
        </p:nvSpPr>
        <p:spPr>
          <a:xfrm>
            <a:off y="4025900" x="5181600"/>
            <a:ext cy="1143000" cx="3505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Chapter Three</a:t>
            </a:r>
          </a:p>
        </p:txBody>
      </p:sp>
      <p:sp>
        <p:nvSpPr>
          <p:cNvPr id="104" name="Shape 104"/>
          <p:cNvSpPr txBox="1"/>
          <p:nvPr>
            <p:ph idx="1" type="subTitle"/>
          </p:nvPr>
        </p:nvSpPr>
        <p:spPr>
          <a:xfrm>
            <a:off y="685800" x="4800600"/>
            <a:ext cy="3429000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1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Manager’s Changing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1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 Environment &amp; Ethical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1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Responsibilities: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Doing the Right Thing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y="6594475" x="76200"/>
            <a:ext cy="244474" cx="175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1" cap="none" baseline="0" sz="1000" lang="en-US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McGraw-Hill/Irwin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y="6613525" x="4572000"/>
            <a:ext cy="244474" cx="4495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1" cap="none" baseline="0" sz="1000" lang="en-US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2013 by The McGraw-Hill Companies, Inc. All rights reserved</a:t>
            </a:r>
            <a:r>
              <a:rPr strike="noStrike" u="none" b="1" cap="none" baseline="0" sz="1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Task Environment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1752600" x="46863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3550" marL="4635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Suppliers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person or organization that provides raw materials, services, equipment, labor or energy to other organizations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193925" x="627062"/>
            <a:ext cy="3643312" cx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Example: Amazon.com and the Customer Experience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1800225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Jeff Bezos,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founder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CEO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strike="noStrike" u="sng" b="0" cap="none" baseline="0" sz="32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Amazon.com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obsessed with customer service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Believes that company’s success is driven by the customer experience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2011 the company’s revenue </a:t>
            </a:r>
            <a:r>
              <a:rPr strike="noStrike" u="none" b="0" cap="none" baseline="0" sz="3200" lang="en-US" i="0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increased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41%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4648200" x="5867400"/>
            <a:ext cy="2054225" cx="205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Task Environment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1755775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Distributor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person or organization that helps another organization sell its goods and services to customers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Task Environment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1744661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allies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describes the relationship of two organizations who join forces to achieve advantages neither can perform as well alone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886200" x="4572000"/>
            <a:ext cy="2362200" cx="35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Task Environment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1789111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 Organizations: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Unions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Associations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Communities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Institutions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Task Environment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1800225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Government regulators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regulatory agencies that establish ground rules under which organizations may operate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Task Environment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1744661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interest groups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groups whose members try to influence specific issues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 Media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1" cap="none" baseline="0" sz="3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200400" x="4343400"/>
            <a:ext cy="3200399" cx="359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Question?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y="1789111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ChemTech International is being </a:t>
            </a:r>
            <a:r>
              <a:rPr strike="noStrike" u="none" b="0" cap="none" baseline="0" sz="28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picketed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a group of people who live by their biggest plant.  The group is </a:t>
            </a:r>
            <a:r>
              <a:rPr strike="noStrike" u="none" b="0" cap="none" baseline="0" sz="28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concerned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about ChemTech’s </a:t>
            </a:r>
            <a:r>
              <a:rPr strike="noStrike" u="none" b="0" cap="none" baseline="0" sz="28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disposal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waste products into nearby waterways.  In this instance, ChemTech is dealing with the _____ part of its _______ environment.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special-interest groups; task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communities; task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sociocultural; general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sociocultural; task 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General Environment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17780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forces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 of the general economic conditions and trends – unemployment, inflation, interest rates, economic growth – that may affect an organization’s performance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General Environment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y="1755775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Technological forces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developments in methods for transforming resources into goods and services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505200" x="3733800"/>
            <a:ext cy="2811461" cx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Major Questions You Should Be Able to Answer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1800225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573087" marL="57308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1" cap="none" baseline="0" sz="28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3.1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Who are the stakeholders important to me inside the organization?</a:t>
            </a:r>
          </a:p>
          <a:p>
            <a:pPr algn="l" rtl="0" lvl="0" marR="0" indent="-573087" marL="573087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1" cap="none" baseline="0" sz="28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3.2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Who are the stakeholders important to me outside the organization?</a:t>
            </a:r>
          </a:p>
          <a:p>
            <a:pPr algn="l" rtl="0" lvl="0" marR="0" indent="-573087" marL="573087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1" cap="none" baseline="0" sz="28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3.3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does the successful manager need to know about ethics and values?</a:t>
            </a:r>
          </a:p>
          <a:p>
            <a:pPr algn="l" rtl="0" lvl="0" marR="0" indent="-573087" marL="573087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1" cap="none" baseline="0" sz="28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3.4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being socially responsible really necessary</a:t>
            </a:r>
          </a:p>
          <a:p>
            <a:pPr algn="l" rtl="0" lvl="0" marR="0" indent="-573087" marL="573087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1" cap="none" baseline="0" sz="28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3.5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can I trust a company is doing the right thing?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General Environment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y="1755775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Sociocultural forces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Influences and trends originating in a country’s, a society’s, or a culture’s human relationships and values that may affect an organization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General Environment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y="1744661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Demographic forces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influences on an organization arising from changes in the characteristics of a population, such as age, gender, or ethnic origin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General Environment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1766886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Political-Legal forces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in the way politics shape laws and laws shape the opportunities for and threats to an organization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General Environment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y="1800225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forces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in the economic, political, legal, and technological global system that may affect an organization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Example: What Does a Company Owe Its Community?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y="1811336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NCR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moving its headquarters from Dayton, OH to Atlanta, GA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NCR had been headquartered in Dayton since the company was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founded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1884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Georgia promised a lucrative incentive package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Dayton officials thought the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long relationship 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 the two should count for something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Ethical Responsibilities Required of You as a Manager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y="1766886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Ethical dilemma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situation in which you have to decide whether to pursue a course of action that may benefit you or your organization but that is unethical </a:t>
            </a:r>
            <a:b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even illegal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865562" x="4038600"/>
            <a:ext cy="2514599" cx="3786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Defining Ethics &amp; Values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y="1789111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Ethics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standards of right and wrong that influence behavior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Values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relatively permanent and deeply held underlying beliefs and attitudes that help determine a person’s behavior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74" name="Shape 2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Values</a:t>
            </a:r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y="1800225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Organizations may have two </a:t>
            </a:r>
            <a:r>
              <a:rPr strike="noStrike" u="none" b="1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value systems </a:t>
            </a: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conflict: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value system stressing financial performance versus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value system stressing cohesion and solidarity in employee relationships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Question?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y="1789111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Fairness in hiring practices is an example of an organization's _______________.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Cost-benefit analysis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Morality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Competitive advantage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Long-term interests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Values.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Four Approaches to Deciding Ethical Dilemmas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1752600" x="512762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3550" marL="4635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Utilitarian</a:t>
            </a:r>
            <a:r>
              <a:rPr strike="noStrike" u="none" b="0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guided by what will result in the greatest good for the greatest number of people</a:t>
            </a:r>
          </a:p>
        </p:txBody>
      </p:sp>
      <p:sp>
        <p:nvSpPr>
          <p:cNvPr id="290" name="Shape 290"/>
          <p:cNvSpPr txBox="1"/>
          <p:nvPr>
            <p:ph idx="2" type="body"/>
          </p:nvPr>
        </p:nvSpPr>
        <p:spPr>
          <a:xfrm>
            <a:off y="1752600" x="46863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3550" marL="4635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guided by what will result in the individual’s best long term interest, which ultimately are in everyone’s self-interest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Community of Stakeholders Inside the Organization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1766886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Stakeholders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people whose interests are affected by an organization’s activities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Internal, external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421062" x="4495800"/>
            <a:ext cy="2335211" cx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Four Approaches to Deciding Ethical Dilemmas (cont.)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y="1752600" x="512762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3550" marL="4635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Moral-rights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guided by respect for the fundamental rights of human beings</a:t>
            </a:r>
          </a:p>
        </p:txBody>
      </p:sp>
      <p:sp>
        <p:nvSpPr>
          <p:cNvPr id="297" name="Shape 297"/>
          <p:cNvSpPr txBox="1"/>
          <p:nvPr>
            <p:ph idx="2" type="body"/>
          </p:nvPr>
        </p:nvSpPr>
        <p:spPr>
          <a:xfrm>
            <a:off y="1752600" x="46863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3550" marL="4635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Justice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guided by respect for impartial standards of fairness and equity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Question?</a:t>
            </a: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y="1766886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Pat, a manager at State University, is deciding how to set up a procedure for registering on-line that gives students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fair access 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courses.  Pat is engaged in the ________ approach.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utilitarian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moral-rights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justice 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White-Collar Crime, SarbOx, &amp; Ethical Training</a:t>
            </a:r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y="1789111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Sarbanes-Oxley of 2002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 shortened to SarbOx or SOX, established requirements for proper financial record keeping for public companies </a:t>
            </a:r>
            <a:b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penalties of as much </a:t>
            </a:r>
            <a:b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25 years in prison for </a:t>
            </a:r>
            <a:b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noncompliance</a:t>
            </a: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581400" x="5503862"/>
            <a:ext cy="2362200" cx="330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6" name="Shape 3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How Do People Learn Ethics? Kohlberg’s Theories</a:t>
            </a:r>
          </a:p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y="1789111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1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preconventional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follows rules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2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conventional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follows expectations of others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3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postconventional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guided by internal values 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How Organizations Can Promote Ethics</a:t>
            </a:r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y="1789111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514350" marL="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of a strong ethical climate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Screening prospective employees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Instituting ethics codes and training programs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Rewarding ethical behavior: Protecting whistle-blowers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28" name="Shape 3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Social Responsibilities Required of You as a Manager</a:t>
            </a:r>
          </a:p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y="1800225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responsibility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manager’s duty to take actions that will benefit the interests of society as well as of the organization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34" name="Shape 3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Social Responsibilities Required of You as a Manager</a:t>
            </a:r>
          </a:p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y="1800225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Corporate social responsibility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notion that corporations are expected to go above and beyond following the law and making a profit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40" name="Shape 3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Carroll’s Global Corporate Social Responsibility Pyramid</a:t>
            </a: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05000" x="1279525"/>
            <a:ext cy="4557711" cx="6584949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 txBox="1"/>
          <p:nvPr/>
        </p:nvSpPr>
        <p:spPr>
          <a:xfrm>
            <a:off y="1751011" x="17461"/>
            <a:ext cy="307974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3.2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47" name="Shape 3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Two Types of Social Responsibility</a:t>
            </a:r>
          </a:p>
        </p:txBody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y="1752600" x="512762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3550" marL="4635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Philanthropy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charitable donations to benefit humankind</a:t>
            </a:r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895600" x="4724400"/>
            <a:ext cy="2536825" cx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54" name="Shape 3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Corporate Governance</a:t>
            </a:r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y="182245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Corporate governance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system of governing a company so that the interests of corporate owners and other stakeholders are protected.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Organization’s Environment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y="1795461" x="76200"/>
            <a:ext cy="338136" cx="13557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828800" x="1801811"/>
            <a:ext cy="4697412" cx="554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Need for Independent Directors</a:t>
            </a:r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y="1722436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attention is being paid to strengthening </a:t>
            </a:r>
            <a:r>
              <a:rPr strike="noStrike" u="none" b="0" cap="none" baseline="0" sz="3200" lang="en-US" i="0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corporate governance 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that directors are clearly separated in their authority from the CEO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Community of Stakeholders Inside the Organization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1752600" x="512762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3550" marL="4635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stakeholders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 of employees, owners, and the board of directors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209800" x="4899025"/>
            <a:ext cy="3709987" cx="371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Community of Stakeholders Inside the Organization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1752600" x="512762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3550" marL="4635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Owners</a:t>
            </a:r>
            <a:r>
              <a:rPr strike="noStrike" u="none" b="0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 of all those who can claim the organization as their legal property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/>
          <p:nvPr>
            <p:ph idx="2" type="body"/>
          </p:nvPr>
        </p:nvSpPr>
        <p:spPr>
          <a:xfrm>
            <a:off y="1752600" x="46863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3550" marL="4635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Board of directors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members elected by the stockholders to see that the company is being run according o their interests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Question?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173355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Two drug companies agree to work together to pool their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development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funds to develop a new drug for arthritis.  In doing so, these two organizations have: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Formed a union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Formed a strategic alliance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Analyzed their internal environment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Influenced the mass media 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Community of Stakeholders Inside the Organization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1744661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stakeholders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or groups in the organization’s external environment that are affected by it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Task, general environment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Task Environment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17780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Customers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those who pay to use an organization’s goods or services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Competitors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or organizations that compete for customers or services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