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6858000" cy="9144000"/>
  <p:embeddedFontLst>
    <p:embeddedFont>
      <p:font typeface="Quattrocento"/>
      <p:regular r:id="rId24"/>
      <p:bold r:id="rId25"/>
    </p:embeddedFont>
    <p:embeddedFont>
      <p:font typeface="Helvetica Neue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Quattrocento-regular.fntdata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HelveticaNeue-regular.fntdata"/><Relationship Id="rId25" Type="http://schemas.openxmlformats.org/officeDocument/2006/relationships/font" Target="fonts/Quattrocento-bold.fntdata"/><Relationship Id="rId28" Type="http://schemas.openxmlformats.org/officeDocument/2006/relationships/font" Target="fonts/HelveticaNeue-italic.fntdata"/><Relationship Id="rId27" Type="http://schemas.openxmlformats.org/officeDocument/2006/relationships/font" Target="fonts/HelveticaNeue-bold.fntdata"/><Relationship Id="rId5" Type="http://schemas.openxmlformats.org/officeDocument/2006/relationships/notesMaster" Target="notesMasters/notesMaster.xml"/><Relationship Id="rId6" Type="http://schemas.openxmlformats.org/officeDocument/2006/relationships/slide" Target="slides/slide.xml"/><Relationship Id="rId29" Type="http://schemas.openxmlformats.org/officeDocument/2006/relationships/font" Target="fonts/HelveticaNeue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1" name="Shape 29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9" name="Shape 2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7" name="Shape 3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" name="Shape 31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" name="Shape 32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" name="Shape 33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9" name="Shape 3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9" name="Shape 3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" name="Shape 26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5" name="Shape 27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 rot="5400000">
            <a:off x="5267325" y="2600324"/>
            <a:ext cx="5105399" cy="1885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 rot="5400000">
            <a:off x="1419225" y="790574"/>
            <a:ext cx="5105399" cy="5505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ctrTitle"/>
          </p:nvPr>
        </p:nvSpPr>
        <p:spPr>
          <a:xfrm>
            <a:off x="779462" y="1447800"/>
            <a:ext cx="7678736" cy="108108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3" name="Shape 203"/>
          <p:cNvSpPr txBox="1"/>
          <p:nvPr>
            <p:ph idx="1" type="subTitle"/>
          </p:nvPr>
        </p:nvSpPr>
        <p:spPr>
          <a:xfrm>
            <a:off x="4021137" y="2860675"/>
            <a:ext cx="4437062" cy="3114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204" name="Shape 204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5" name="Shape 20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6" name="Shape 20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 rot="5400000">
            <a:off x="3200400" y="533400"/>
            <a:ext cx="4190999" cy="6934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14" name="Shape 11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5" name="Shape 115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18288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53721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28" name="Shape 128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1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1219200" y="-9525"/>
            <a:ext cx="7924798" cy="6867525"/>
            <a:chOff x="0" y="0"/>
            <a:chExt cx="9147173" cy="6867525"/>
          </a:xfrm>
        </p:grpSpPr>
        <p:sp>
          <p:nvSpPr>
            <p:cNvPr id="11" name="Shape 11"/>
            <p:cNvSpPr txBox="1"/>
            <p:nvPr/>
          </p:nvSpPr>
          <p:spPr>
            <a:xfrm>
              <a:off x="0" y="0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 txBox="1"/>
            <p:nvPr/>
          </p:nvSpPr>
          <p:spPr>
            <a:xfrm>
              <a:off x="15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 txBox="1"/>
            <p:nvPr/>
          </p:nvSpPr>
          <p:spPr>
            <a:xfrm>
              <a:off x="30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 txBox="1"/>
            <p:nvPr/>
          </p:nvSpPr>
          <p:spPr>
            <a:xfrm>
              <a:off x="45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 txBox="1"/>
            <p:nvPr/>
          </p:nvSpPr>
          <p:spPr>
            <a:xfrm>
              <a:off x="60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 txBox="1"/>
            <p:nvPr/>
          </p:nvSpPr>
          <p:spPr>
            <a:xfrm>
              <a:off x="76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 txBox="1"/>
            <p:nvPr/>
          </p:nvSpPr>
          <p:spPr>
            <a:xfrm>
              <a:off x="91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 txBox="1"/>
            <p:nvPr/>
          </p:nvSpPr>
          <p:spPr>
            <a:xfrm>
              <a:off x="106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 txBox="1"/>
            <p:nvPr/>
          </p:nvSpPr>
          <p:spPr>
            <a:xfrm>
              <a:off x="121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 txBox="1"/>
            <p:nvPr/>
          </p:nvSpPr>
          <p:spPr>
            <a:xfrm>
              <a:off x="137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 txBox="1"/>
            <p:nvPr/>
          </p:nvSpPr>
          <p:spPr>
            <a:xfrm>
              <a:off x="1524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 txBox="1"/>
            <p:nvPr/>
          </p:nvSpPr>
          <p:spPr>
            <a:xfrm>
              <a:off x="1676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 txBox="1"/>
            <p:nvPr/>
          </p:nvSpPr>
          <p:spPr>
            <a:xfrm>
              <a:off x="182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 txBox="1"/>
            <p:nvPr/>
          </p:nvSpPr>
          <p:spPr>
            <a:xfrm>
              <a:off x="1981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 txBox="1"/>
            <p:nvPr/>
          </p:nvSpPr>
          <p:spPr>
            <a:xfrm>
              <a:off x="2133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 txBox="1"/>
            <p:nvPr/>
          </p:nvSpPr>
          <p:spPr>
            <a:xfrm>
              <a:off x="2286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 txBox="1"/>
            <p:nvPr/>
          </p:nvSpPr>
          <p:spPr>
            <a:xfrm>
              <a:off x="2438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 txBox="1"/>
            <p:nvPr/>
          </p:nvSpPr>
          <p:spPr>
            <a:xfrm>
              <a:off x="2590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 txBox="1"/>
            <p:nvPr/>
          </p:nvSpPr>
          <p:spPr>
            <a:xfrm>
              <a:off x="274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 txBox="1"/>
            <p:nvPr/>
          </p:nvSpPr>
          <p:spPr>
            <a:xfrm>
              <a:off x="2895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 txBox="1"/>
            <p:nvPr/>
          </p:nvSpPr>
          <p:spPr>
            <a:xfrm>
              <a:off x="3048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 txBox="1"/>
            <p:nvPr/>
          </p:nvSpPr>
          <p:spPr>
            <a:xfrm>
              <a:off x="3200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 txBox="1"/>
            <p:nvPr/>
          </p:nvSpPr>
          <p:spPr>
            <a:xfrm>
              <a:off x="3352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 txBox="1"/>
            <p:nvPr/>
          </p:nvSpPr>
          <p:spPr>
            <a:xfrm>
              <a:off x="350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 txBox="1"/>
            <p:nvPr/>
          </p:nvSpPr>
          <p:spPr>
            <a:xfrm>
              <a:off x="365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 txBox="1"/>
            <p:nvPr/>
          </p:nvSpPr>
          <p:spPr>
            <a:xfrm>
              <a:off x="3810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 txBox="1"/>
            <p:nvPr/>
          </p:nvSpPr>
          <p:spPr>
            <a:xfrm>
              <a:off x="396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 txBox="1"/>
            <p:nvPr/>
          </p:nvSpPr>
          <p:spPr>
            <a:xfrm>
              <a:off x="411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 txBox="1"/>
            <p:nvPr/>
          </p:nvSpPr>
          <p:spPr>
            <a:xfrm>
              <a:off x="426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 txBox="1"/>
            <p:nvPr/>
          </p:nvSpPr>
          <p:spPr>
            <a:xfrm>
              <a:off x="441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 txBox="1"/>
            <p:nvPr/>
          </p:nvSpPr>
          <p:spPr>
            <a:xfrm>
              <a:off x="457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 txBox="1"/>
            <p:nvPr/>
          </p:nvSpPr>
          <p:spPr>
            <a:xfrm>
              <a:off x="472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 txBox="1"/>
            <p:nvPr/>
          </p:nvSpPr>
          <p:spPr>
            <a:xfrm>
              <a:off x="487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 txBox="1"/>
            <p:nvPr/>
          </p:nvSpPr>
          <p:spPr>
            <a:xfrm>
              <a:off x="502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 txBox="1"/>
            <p:nvPr/>
          </p:nvSpPr>
          <p:spPr>
            <a:xfrm>
              <a:off x="518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 txBox="1"/>
            <p:nvPr/>
          </p:nvSpPr>
          <p:spPr>
            <a:xfrm>
              <a:off x="5334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 txBox="1"/>
            <p:nvPr/>
          </p:nvSpPr>
          <p:spPr>
            <a:xfrm>
              <a:off x="5486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 txBox="1"/>
            <p:nvPr/>
          </p:nvSpPr>
          <p:spPr>
            <a:xfrm>
              <a:off x="563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 txBox="1"/>
            <p:nvPr/>
          </p:nvSpPr>
          <p:spPr>
            <a:xfrm>
              <a:off x="5791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Shape 50"/>
            <p:cNvSpPr txBox="1"/>
            <p:nvPr/>
          </p:nvSpPr>
          <p:spPr>
            <a:xfrm>
              <a:off x="5943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Shape 51"/>
            <p:cNvSpPr txBox="1"/>
            <p:nvPr/>
          </p:nvSpPr>
          <p:spPr>
            <a:xfrm>
              <a:off x="6096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Shape 52"/>
            <p:cNvSpPr txBox="1"/>
            <p:nvPr/>
          </p:nvSpPr>
          <p:spPr>
            <a:xfrm>
              <a:off x="6248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 txBox="1"/>
            <p:nvPr/>
          </p:nvSpPr>
          <p:spPr>
            <a:xfrm>
              <a:off x="6400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 txBox="1"/>
            <p:nvPr/>
          </p:nvSpPr>
          <p:spPr>
            <a:xfrm>
              <a:off x="655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 txBox="1"/>
            <p:nvPr/>
          </p:nvSpPr>
          <p:spPr>
            <a:xfrm>
              <a:off x="6705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 txBox="1"/>
            <p:nvPr/>
          </p:nvSpPr>
          <p:spPr>
            <a:xfrm>
              <a:off x="6858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 txBox="1"/>
            <p:nvPr/>
          </p:nvSpPr>
          <p:spPr>
            <a:xfrm>
              <a:off x="7010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 txBox="1"/>
            <p:nvPr/>
          </p:nvSpPr>
          <p:spPr>
            <a:xfrm>
              <a:off x="7162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 txBox="1"/>
            <p:nvPr/>
          </p:nvSpPr>
          <p:spPr>
            <a:xfrm>
              <a:off x="731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 txBox="1"/>
            <p:nvPr/>
          </p:nvSpPr>
          <p:spPr>
            <a:xfrm>
              <a:off x="746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 txBox="1"/>
            <p:nvPr/>
          </p:nvSpPr>
          <p:spPr>
            <a:xfrm>
              <a:off x="7620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 txBox="1"/>
            <p:nvPr/>
          </p:nvSpPr>
          <p:spPr>
            <a:xfrm>
              <a:off x="777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 txBox="1"/>
            <p:nvPr/>
          </p:nvSpPr>
          <p:spPr>
            <a:xfrm>
              <a:off x="792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64"/>
            <p:cNvSpPr txBox="1"/>
            <p:nvPr/>
          </p:nvSpPr>
          <p:spPr>
            <a:xfrm>
              <a:off x="807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 txBox="1"/>
            <p:nvPr/>
          </p:nvSpPr>
          <p:spPr>
            <a:xfrm>
              <a:off x="822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Shape 66"/>
            <p:cNvSpPr txBox="1"/>
            <p:nvPr/>
          </p:nvSpPr>
          <p:spPr>
            <a:xfrm>
              <a:off x="838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 txBox="1"/>
            <p:nvPr/>
          </p:nvSpPr>
          <p:spPr>
            <a:xfrm>
              <a:off x="853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 txBox="1"/>
            <p:nvPr/>
          </p:nvSpPr>
          <p:spPr>
            <a:xfrm>
              <a:off x="868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 txBox="1"/>
            <p:nvPr/>
          </p:nvSpPr>
          <p:spPr>
            <a:xfrm>
              <a:off x="883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Shape 70"/>
            <p:cNvSpPr txBox="1"/>
            <p:nvPr/>
          </p:nvSpPr>
          <p:spPr>
            <a:xfrm>
              <a:off x="899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 txBox="1"/>
            <p:nvPr/>
          </p:nvSpPr>
          <p:spPr>
            <a:xfrm>
              <a:off x="684212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Shape 72"/>
            <p:cNvSpPr txBox="1"/>
            <p:nvPr/>
          </p:nvSpPr>
          <p:spPr>
            <a:xfrm>
              <a:off x="0" y="1716086"/>
              <a:ext cx="6950074" cy="74611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3" name="Shape 7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Shape 131"/>
          <p:cNvGrpSpPr/>
          <p:nvPr/>
        </p:nvGrpSpPr>
        <p:grpSpPr>
          <a:xfrm>
            <a:off x="-3175" y="0"/>
            <a:ext cx="9147175" cy="6867525"/>
            <a:chOff x="-3175" y="0"/>
            <a:chExt cx="9147175" cy="6867525"/>
          </a:xfrm>
        </p:grpSpPr>
        <p:grpSp>
          <p:nvGrpSpPr>
            <p:cNvPr id="132" name="Shape 132"/>
            <p:cNvGrpSpPr/>
            <p:nvPr/>
          </p:nvGrpSpPr>
          <p:grpSpPr>
            <a:xfrm>
              <a:off x="-3175" y="0"/>
              <a:ext cx="9067799" cy="6867525"/>
              <a:chOff x="-3175" y="0"/>
              <a:chExt cx="9067799" cy="6867525"/>
            </a:xfrm>
          </p:grpSpPr>
          <p:sp>
            <p:nvSpPr>
              <p:cNvPr id="133" name="Shape 133"/>
              <p:cNvSpPr txBox="1"/>
              <p:nvPr/>
            </p:nvSpPr>
            <p:spPr>
              <a:xfrm>
                <a:off x="-3175" y="0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Shape 134"/>
              <p:cNvSpPr txBox="1"/>
              <p:nvPr/>
            </p:nvSpPr>
            <p:spPr>
              <a:xfrm>
                <a:off x="14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Shape 135"/>
              <p:cNvSpPr txBox="1"/>
              <p:nvPr/>
            </p:nvSpPr>
            <p:spPr>
              <a:xfrm>
                <a:off x="30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Shape 136"/>
              <p:cNvSpPr txBox="1"/>
              <p:nvPr/>
            </p:nvSpPr>
            <p:spPr>
              <a:xfrm>
                <a:off x="45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Shape 137"/>
              <p:cNvSpPr txBox="1"/>
              <p:nvPr/>
            </p:nvSpPr>
            <p:spPr>
              <a:xfrm>
                <a:off x="60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Shape 138"/>
              <p:cNvSpPr txBox="1"/>
              <p:nvPr/>
            </p:nvSpPr>
            <p:spPr>
              <a:xfrm>
                <a:off x="75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Shape 139"/>
              <p:cNvSpPr txBox="1"/>
              <p:nvPr/>
            </p:nvSpPr>
            <p:spPr>
              <a:xfrm>
                <a:off x="91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Shape 140"/>
              <p:cNvSpPr txBox="1"/>
              <p:nvPr/>
            </p:nvSpPr>
            <p:spPr>
              <a:xfrm>
                <a:off x="106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Shape 141"/>
              <p:cNvSpPr txBox="1"/>
              <p:nvPr/>
            </p:nvSpPr>
            <p:spPr>
              <a:xfrm>
                <a:off x="121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Shape 142"/>
              <p:cNvSpPr txBox="1"/>
              <p:nvPr/>
            </p:nvSpPr>
            <p:spPr>
              <a:xfrm>
                <a:off x="136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Shape 143"/>
              <p:cNvSpPr txBox="1"/>
              <p:nvPr/>
            </p:nvSpPr>
            <p:spPr>
              <a:xfrm>
                <a:off x="152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Shape 144"/>
              <p:cNvSpPr txBox="1"/>
              <p:nvPr/>
            </p:nvSpPr>
            <p:spPr>
              <a:xfrm>
                <a:off x="167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Shape 145"/>
              <p:cNvSpPr txBox="1"/>
              <p:nvPr/>
            </p:nvSpPr>
            <p:spPr>
              <a:xfrm>
                <a:off x="182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Shape 146"/>
              <p:cNvSpPr txBox="1"/>
              <p:nvPr/>
            </p:nvSpPr>
            <p:spPr>
              <a:xfrm>
                <a:off x="197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Shape 147"/>
              <p:cNvSpPr txBox="1"/>
              <p:nvPr/>
            </p:nvSpPr>
            <p:spPr>
              <a:xfrm>
                <a:off x="213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Shape 148"/>
              <p:cNvSpPr txBox="1"/>
              <p:nvPr/>
            </p:nvSpPr>
            <p:spPr>
              <a:xfrm>
                <a:off x="228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Shape 149"/>
              <p:cNvSpPr txBox="1"/>
              <p:nvPr/>
            </p:nvSpPr>
            <p:spPr>
              <a:xfrm>
                <a:off x="243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Shape 150"/>
              <p:cNvSpPr txBox="1"/>
              <p:nvPr/>
            </p:nvSpPr>
            <p:spPr>
              <a:xfrm>
                <a:off x="258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Shape 151"/>
              <p:cNvSpPr txBox="1"/>
              <p:nvPr/>
            </p:nvSpPr>
            <p:spPr>
              <a:xfrm>
                <a:off x="274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Shape 152"/>
              <p:cNvSpPr txBox="1"/>
              <p:nvPr/>
            </p:nvSpPr>
            <p:spPr>
              <a:xfrm>
                <a:off x="289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Shape 153"/>
              <p:cNvSpPr txBox="1"/>
              <p:nvPr/>
            </p:nvSpPr>
            <p:spPr>
              <a:xfrm>
                <a:off x="304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Shape 154"/>
              <p:cNvSpPr txBox="1"/>
              <p:nvPr/>
            </p:nvSpPr>
            <p:spPr>
              <a:xfrm>
                <a:off x="319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Shape 155"/>
              <p:cNvSpPr txBox="1"/>
              <p:nvPr/>
            </p:nvSpPr>
            <p:spPr>
              <a:xfrm>
                <a:off x="334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Shape 156"/>
              <p:cNvSpPr txBox="1"/>
              <p:nvPr/>
            </p:nvSpPr>
            <p:spPr>
              <a:xfrm>
                <a:off x="350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Shape 157"/>
              <p:cNvSpPr txBox="1"/>
              <p:nvPr/>
            </p:nvSpPr>
            <p:spPr>
              <a:xfrm>
                <a:off x="365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Shape 158"/>
              <p:cNvSpPr txBox="1"/>
              <p:nvPr/>
            </p:nvSpPr>
            <p:spPr>
              <a:xfrm>
                <a:off x="380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Shape 159"/>
              <p:cNvSpPr txBox="1"/>
              <p:nvPr/>
            </p:nvSpPr>
            <p:spPr>
              <a:xfrm>
                <a:off x="395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Shape 160"/>
              <p:cNvSpPr txBox="1"/>
              <p:nvPr/>
            </p:nvSpPr>
            <p:spPr>
              <a:xfrm>
                <a:off x="411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Shape 161"/>
              <p:cNvSpPr txBox="1"/>
              <p:nvPr/>
            </p:nvSpPr>
            <p:spPr>
              <a:xfrm>
                <a:off x="426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Shape 162"/>
              <p:cNvSpPr txBox="1"/>
              <p:nvPr/>
            </p:nvSpPr>
            <p:spPr>
              <a:xfrm>
                <a:off x="441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Shape 163"/>
              <p:cNvSpPr txBox="1"/>
              <p:nvPr/>
            </p:nvSpPr>
            <p:spPr>
              <a:xfrm>
                <a:off x="456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Shape 164"/>
              <p:cNvSpPr txBox="1"/>
              <p:nvPr/>
            </p:nvSpPr>
            <p:spPr>
              <a:xfrm>
                <a:off x="472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Shape 165"/>
              <p:cNvSpPr txBox="1"/>
              <p:nvPr/>
            </p:nvSpPr>
            <p:spPr>
              <a:xfrm>
                <a:off x="487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Shape 166"/>
              <p:cNvSpPr txBox="1"/>
              <p:nvPr/>
            </p:nvSpPr>
            <p:spPr>
              <a:xfrm>
                <a:off x="502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Shape 167"/>
              <p:cNvSpPr txBox="1"/>
              <p:nvPr/>
            </p:nvSpPr>
            <p:spPr>
              <a:xfrm>
                <a:off x="517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Shape 168"/>
              <p:cNvSpPr txBox="1"/>
              <p:nvPr/>
            </p:nvSpPr>
            <p:spPr>
              <a:xfrm>
                <a:off x="533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9" name="Shape 169"/>
              <p:cNvSpPr txBox="1"/>
              <p:nvPr/>
            </p:nvSpPr>
            <p:spPr>
              <a:xfrm>
                <a:off x="548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Shape 170"/>
              <p:cNvSpPr txBox="1"/>
              <p:nvPr/>
            </p:nvSpPr>
            <p:spPr>
              <a:xfrm>
                <a:off x="563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Shape 171"/>
              <p:cNvSpPr txBox="1"/>
              <p:nvPr/>
            </p:nvSpPr>
            <p:spPr>
              <a:xfrm>
                <a:off x="578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Shape 172"/>
              <p:cNvSpPr txBox="1"/>
              <p:nvPr/>
            </p:nvSpPr>
            <p:spPr>
              <a:xfrm>
                <a:off x="594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Shape 173"/>
              <p:cNvSpPr txBox="1"/>
              <p:nvPr/>
            </p:nvSpPr>
            <p:spPr>
              <a:xfrm>
                <a:off x="609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Shape 174"/>
              <p:cNvSpPr txBox="1"/>
              <p:nvPr/>
            </p:nvSpPr>
            <p:spPr>
              <a:xfrm>
                <a:off x="624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" name="Shape 175"/>
              <p:cNvSpPr txBox="1"/>
              <p:nvPr/>
            </p:nvSpPr>
            <p:spPr>
              <a:xfrm>
                <a:off x="639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Shape 176"/>
              <p:cNvSpPr txBox="1"/>
              <p:nvPr/>
            </p:nvSpPr>
            <p:spPr>
              <a:xfrm>
                <a:off x="655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Shape 177"/>
              <p:cNvSpPr txBox="1"/>
              <p:nvPr/>
            </p:nvSpPr>
            <p:spPr>
              <a:xfrm>
                <a:off x="670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Shape 178"/>
              <p:cNvSpPr txBox="1"/>
              <p:nvPr/>
            </p:nvSpPr>
            <p:spPr>
              <a:xfrm>
                <a:off x="685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Shape 179"/>
              <p:cNvSpPr txBox="1"/>
              <p:nvPr/>
            </p:nvSpPr>
            <p:spPr>
              <a:xfrm>
                <a:off x="700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Shape 180"/>
              <p:cNvSpPr txBox="1"/>
              <p:nvPr/>
            </p:nvSpPr>
            <p:spPr>
              <a:xfrm>
                <a:off x="715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Shape 181"/>
              <p:cNvSpPr txBox="1"/>
              <p:nvPr/>
            </p:nvSpPr>
            <p:spPr>
              <a:xfrm>
                <a:off x="731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Shape 182"/>
              <p:cNvSpPr txBox="1"/>
              <p:nvPr/>
            </p:nvSpPr>
            <p:spPr>
              <a:xfrm>
                <a:off x="746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Shape 183"/>
              <p:cNvSpPr txBox="1"/>
              <p:nvPr/>
            </p:nvSpPr>
            <p:spPr>
              <a:xfrm>
                <a:off x="761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Shape 184"/>
              <p:cNvSpPr txBox="1"/>
              <p:nvPr/>
            </p:nvSpPr>
            <p:spPr>
              <a:xfrm>
                <a:off x="776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Shape 185"/>
              <p:cNvSpPr txBox="1"/>
              <p:nvPr/>
            </p:nvSpPr>
            <p:spPr>
              <a:xfrm>
                <a:off x="792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Shape 186"/>
              <p:cNvSpPr txBox="1"/>
              <p:nvPr/>
            </p:nvSpPr>
            <p:spPr>
              <a:xfrm>
                <a:off x="807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Shape 187"/>
              <p:cNvSpPr txBox="1"/>
              <p:nvPr/>
            </p:nvSpPr>
            <p:spPr>
              <a:xfrm>
                <a:off x="822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Shape 188"/>
              <p:cNvSpPr txBox="1"/>
              <p:nvPr/>
            </p:nvSpPr>
            <p:spPr>
              <a:xfrm>
                <a:off x="837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Shape 189"/>
              <p:cNvSpPr txBox="1"/>
              <p:nvPr/>
            </p:nvSpPr>
            <p:spPr>
              <a:xfrm>
                <a:off x="853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Shape 190"/>
              <p:cNvSpPr txBox="1"/>
              <p:nvPr/>
            </p:nvSpPr>
            <p:spPr>
              <a:xfrm>
                <a:off x="868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Shape 191"/>
              <p:cNvSpPr txBox="1"/>
              <p:nvPr/>
            </p:nvSpPr>
            <p:spPr>
              <a:xfrm>
                <a:off x="883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Shape 192"/>
              <p:cNvSpPr txBox="1"/>
              <p:nvPr/>
            </p:nvSpPr>
            <p:spPr>
              <a:xfrm>
                <a:off x="898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3" name="Shape 193"/>
            <p:cNvSpPr txBox="1"/>
            <p:nvPr/>
          </p:nvSpPr>
          <p:spPr>
            <a:xfrm>
              <a:off x="681037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0" y="0"/>
              <a:ext cx="9144000" cy="509586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5" name="Shape 195"/>
          <p:cNvSpPr txBox="1"/>
          <p:nvPr/>
        </p:nvSpPr>
        <p:spPr>
          <a:xfrm>
            <a:off x="3505200" y="2590800"/>
            <a:ext cx="4892675" cy="76199"/>
          </a:xfrm>
          <a:prstGeom prst="rect">
            <a:avLst/>
          </a:prstGeom>
          <a:solidFill>
            <a:schemeClr val="hlink">
              <a:alpha val="4980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198" name="Shape 19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9" name="Shape 19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0" name="Shape 20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9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13" name="Shape 21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Chapter 9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1828800" y="1905000"/>
            <a:ext cx="64769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Requirements Modeling: Scenario-Based Methods 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2133600" y="2743200"/>
            <a:ext cx="6476999" cy="3324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1" lang="en-US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Slide Set to accompany</a:t>
            </a:r>
            <a:br>
              <a:rPr b="0" i="1" lang="en-US" sz="32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1" lang="en-US" sz="2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</a:t>
            </a:r>
            <a:r>
              <a:rPr b="0" i="1" lang="en-US" sz="2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 and Bruce R. Maxim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Slides copyright © 1996, 2001, 2005, 2009, 2014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non-profit educational use only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be reproduced ONLY for student use at the university level when used in conjunction with </a:t>
            </a: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 Engineering: A Practitioner's Approach, 8/e. 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other reproduction or use is prohibited without the express written permission of the author.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copyright information MUST appear if these slides are posted on a website for student use.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22" name="Shape 222"/>
          <p:cNvSpPr txBox="1"/>
          <p:nvPr>
            <p:ph type="title"/>
          </p:nvPr>
        </p:nvSpPr>
        <p:spPr>
          <a:xfrm>
            <a:off x="1143000" y="1143000"/>
            <a:ext cx="5437187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Requirements Analysis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Requirements analysis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specifies software’s operational characteristics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indicates software's interface with other system elements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establishes constraints that software must meet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Requirements analysis allows the software engineer (called an </a:t>
            </a:r>
            <a:r>
              <a:rPr b="0" i="1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analyst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or </a:t>
            </a:r>
            <a:r>
              <a:rPr b="0" i="1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modeler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in this role) to: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elaborate on basic requirements established during earlier requirement engineering tasks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build models that depict user scenarios, functional activities, problem classes and their relationships, system and class behavior, and the flow of data as it is transformed.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95" name="Shape 295"/>
          <p:cNvSpPr txBox="1"/>
          <p:nvPr>
            <p:ph type="title"/>
          </p:nvPr>
        </p:nvSpPr>
        <p:spPr>
          <a:xfrm>
            <a:off x="1143000" y="11430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Much to Write About?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 further conversations with the stakeholders progress, the requirements gathering team develops use cases for each of the functions noted.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general, use cases are written first in an informal narrative fashion.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more formality is required, the same use case is rewritten using a structured format similar to the one proposed.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03" name="Shape 303"/>
          <p:cNvSpPr txBox="1"/>
          <p:nvPr>
            <p:ph type="title"/>
          </p:nvPr>
        </p:nvSpPr>
        <p:spPr>
          <a:xfrm>
            <a:off x="1219200" y="1143000"/>
            <a:ext cx="2640011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63500" rIns="63500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Use-Cases</a:t>
            </a:r>
          </a:p>
        </p:txBody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x="1752600" y="1981200"/>
            <a:ext cx="7162799" cy="26574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scenario that describes a “thread of usage” for a system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actors</a:t>
            </a:r>
            <a:r>
              <a:rPr b="0" i="0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represent roles people or devices play as the system functions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users</a:t>
            </a: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can play a number of different roles for a given scenario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11" name="Shape 311"/>
          <p:cNvSpPr txBox="1"/>
          <p:nvPr>
            <p:ph type="title"/>
          </p:nvPr>
        </p:nvSpPr>
        <p:spPr>
          <a:xfrm>
            <a:off x="1143000" y="1143000"/>
            <a:ext cx="5492749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63500" rIns="63500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Developing a Use-Case</a:t>
            </a:r>
          </a:p>
        </p:txBody>
      </p:sp>
      <p:sp>
        <p:nvSpPr>
          <p:cNvPr id="312" name="Shape 312"/>
          <p:cNvSpPr txBox="1"/>
          <p:nvPr>
            <p:ph idx="1" type="body"/>
          </p:nvPr>
        </p:nvSpPr>
        <p:spPr>
          <a:xfrm>
            <a:off x="1676400" y="1905000"/>
            <a:ext cx="7162799" cy="28289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are the main tasks or functions that are performed by the actor?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system information will the the actor acquire, produce or change?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Will the actor have to inform the system about changes in the external environment?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information does the actor desire from the system?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Does the actor wish to be informed about unexpected changes?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318" name="Shape 31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19" name="Shape 319"/>
          <p:cNvSpPr txBox="1"/>
          <p:nvPr>
            <p:ph type="title"/>
          </p:nvPr>
        </p:nvSpPr>
        <p:spPr>
          <a:xfrm>
            <a:off x="1143000" y="1143000"/>
            <a:ext cx="5346700" cy="666749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63500" rIns="63500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Reviewing a Use-Case</a:t>
            </a:r>
          </a:p>
        </p:txBody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x="1676400" y="1905000"/>
            <a:ext cx="7162799" cy="3962399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Use-cases are written first in narrative form and mapped to a template if formality is needed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Each primary scenario should be reviewed and refined to see if alternative interactions are possible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Can the actor take some other action at this point?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it possible that the actor will encounter an error condition at some point? If so, what?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it possible that the actor will encounter some other behavior at some point? If so, what?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27" name="Shape 327"/>
          <p:cNvSpPr txBox="1"/>
          <p:nvPr>
            <p:ph type="title"/>
          </p:nvPr>
        </p:nvSpPr>
        <p:spPr>
          <a:xfrm>
            <a:off x="1143000" y="1143000"/>
            <a:ext cx="5700711" cy="609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Use-Case Diagram</a:t>
            </a:r>
          </a:p>
        </p:txBody>
      </p:sp>
      <p:pic>
        <p:nvPicPr>
          <p:cNvPr id="328" name="Shape 3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3200" y="1981200"/>
            <a:ext cx="4113211" cy="41163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35" name="Shape 335"/>
          <p:cNvSpPr txBox="1"/>
          <p:nvPr>
            <p:ph type="title"/>
          </p:nvPr>
        </p:nvSpPr>
        <p:spPr>
          <a:xfrm>
            <a:off x="1143000" y="1143000"/>
            <a:ext cx="2636836" cy="666749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63500" rIns="63500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Exceptions</a:t>
            </a:r>
          </a:p>
        </p:txBody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x="1676400" y="1905000"/>
            <a:ext cx="7162799" cy="3962399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Describe situations (failures or user choices) that cause the system to exhibit unusual behavior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Brainstorming should be used to derive a reasonably complete set of exceptions for each use case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 there cases where a validation function occurs for the use case?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 there cases where a supporting function (actor) fails to respond appropriately?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Can poor system performance result in unexpected or improper use actions?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Handling exceptions may require the creation of additional use cases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43" name="Shape 343"/>
          <p:cNvSpPr txBox="1"/>
          <p:nvPr/>
        </p:nvSpPr>
        <p:spPr>
          <a:xfrm>
            <a:off x="4800600" y="1905000"/>
            <a:ext cx="3405187" cy="4379912"/>
          </a:xfrm>
          <a:prstGeom prst="rect">
            <a:avLst/>
          </a:prstGeom>
          <a:solidFill>
            <a:srgbClr val="96E3FE"/>
          </a:solidFill>
          <a:ln cap="flat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Shape 344"/>
          <p:cNvSpPr txBox="1"/>
          <p:nvPr>
            <p:ph type="title"/>
          </p:nvPr>
        </p:nvSpPr>
        <p:spPr>
          <a:xfrm>
            <a:off x="1219200" y="1143000"/>
            <a:ext cx="5021261" cy="6857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Activity Diagram</a:t>
            </a:r>
          </a:p>
        </p:txBody>
      </p:sp>
      <p:pic>
        <p:nvPicPr>
          <p:cNvPr id="345" name="Shape 3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0" y="2057400"/>
            <a:ext cx="2451100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Shape 346"/>
          <p:cNvSpPr txBox="1"/>
          <p:nvPr/>
        </p:nvSpPr>
        <p:spPr>
          <a:xfrm>
            <a:off x="2209800" y="2057400"/>
            <a:ext cx="2438399" cy="2225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b="0" i="1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Supplements the use case by providing a graphical representation of the flow of interaction within a specific scenario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352" name="Shape 35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53" name="Shape 353"/>
          <p:cNvSpPr txBox="1"/>
          <p:nvPr/>
        </p:nvSpPr>
        <p:spPr>
          <a:xfrm>
            <a:off x="4419600" y="1905000"/>
            <a:ext cx="3352799" cy="4419599"/>
          </a:xfrm>
          <a:prstGeom prst="rect">
            <a:avLst/>
          </a:prstGeom>
          <a:solidFill>
            <a:srgbClr val="96E3FE"/>
          </a:solidFill>
          <a:ln cap="flat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Shape 354"/>
          <p:cNvSpPr txBox="1"/>
          <p:nvPr>
            <p:ph type="title"/>
          </p:nvPr>
        </p:nvSpPr>
        <p:spPr>
          <a:xfrm>
            <a:off x="1219200" y="1066800"/>
            <a:ext cx="5943599" cy="6857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Swimlane Diagrams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1905000" y="2057400"/>
            <a:ext cx="2133599" cy="2205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b="0" i="1" lang="en-US" sz="1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Allows the modeler to represent the flow of activities described by the use-case and at the same time indicate which actor (if there are multiple actors involved in a specific use-case) or analysis class has responsibility for the action described by an activity rectangle</a:t>
            </a:r>
          </a:p>
        </p:txBody>
      </p:sp>
      <p:pic>
        <p:nvPicPr>
          <p:cNvPr id="356" name="Shape 3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9600" y="1905000"/>
            <a:ext cx="3352799" cy="441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30" name="Shape 230"/>
          <p:cNvSpPr txBox="1"/>
          <p:nvPr>
            <p:ph type="title"/>
          </p:nvPr>
        </p:nvSpPr>
        <p:spPr>
          <a:xfrm>
            <a:off x="1219200" y="990600"/>
            <a:ext cx="73913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32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Elements of Requirements Analysis</a:t>
            </a:r>
          </a:p>
        </p:txBody>
      </p:sp>
      <p:pic>
        <p:nvPicPr>
          <p:cNvPr id="231" name="Shape 2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90800" y="1905000"/>
            <a:ext cx="4495800" cy="406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38" name="Shape 238"/>
          <p:cNvSpPr txBox="1"/>
          <p:nvPr>
            <p:ph type="title"/>
          </p:nvPr>
        </p:nvSpPr>
        <p:spPr>
          <a:xfrm>
            <a:off x="1219200" y="1143000"/>
            <a:ext cx="58674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Requirements Modeling</a:t>
            </a: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Scenario-based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system from the user’s point of view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shows how data are transformed inside the system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Class-oriented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defines objects, attributes, and relationships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Flow-oriented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shows how data are transformed inside the system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Behavioral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show the impact of events on the system states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46" name="Shape 246"/>
          <p:cNvSpPr txBox="1"/>
          <p:nvPr>
            <p:ph type="title"/>
          </p:nvPr>
        </p:nvSpPr>
        <p:spPr>
          <a:xfrm>
            <a:off x="1295400" y="1143000"/>
            <a:ext cx="2886074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Bridge</a:t>
            </a:r>
          </a:p>
        </p:txBody>
      </p:sp>
      <p:pic>
        <p:nvPicPr>
          <p:cNvPr id="247" name="Shape 2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62200" y="2133600"/>
            <a:ext cx="4787900" cy="388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54" name="Shape 254"/>
          <p:cNvSpPr txBox="1"/>
          <p:nvPr>
            <p:ph type="title"/>
          </p:nvPr>
        </p:nvSpPr>
        <p:spPr>
          <a:xfrm>
            <a:off x="1219200" y="1143000"/>
            <a:ext cx="5313362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Rules of Thumb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1905000" y="1828800"/>
            <a:ext cx="6705599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model should focus on requirements that are visible within the problem or business domain. The level of abstraction should be relatively high.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Each element of the analysis model should add to an overall understanding of software requirements and provide insight into the information domain, function and behavior of the system.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Delay consideration of infrastructure and other non-functional models until design.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Minimize coupling throughout the system.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 certain that the analysis model provides value to all stakeholders.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Keep the model as simple as it can be.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62" name="Shape 262"/>
          <p:cNvSpPr txBox="1"/>
          <p:nvPr>
            <p:ph type="title"/>
          </p:nvPr>
        </p:nvSpPr>
        <p:spPr>
          <a:xfrm>
            <a:off x="1219200" y="1066800"/>
            <a:ext cx="40513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Domain Analysis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1600200" y="1905000"/>
            <a:ext cx="6502399" cy="2835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Software domain analysis is the identification, analysis, and specification of common requirements from a specific application domain, typically for reuse on multiple projects within that application domain . . . [Object-oriented domain analysis is] the identification, analysis, and specification of common, reusable capabilities within a specific application domain, in terms of common objects, classes, subassemblies, and frameworks . . .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4232275" y="4772025"/>
            <a:ext cx="2720974" cy="339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Helvetica Neue"/>
              <a:buNone/>
            </a:pPr>
            <a:r>
              <a:rPr b="1" i="1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Donald Firesmith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71" name="Shape 271"/>
          <p:cNvSpPr txBox="1"/>
          <p:nvPr>
            <p:ph type="title"/>
          </p:nvPr>
        </p:nvSpPr>
        <p:spPr>
          <a:xfrm>
            <a:off x="1219200" y="1143000"/>
            <a:ext cx="4051300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Domain Analysis</a:t>
            </a:r>
          </a:p>
        </p:txBody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x="1676400" y="1905000"/>
            <a:ext cx="6858000" cy="2428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Define the domain to be investigated.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Collect a representative sample of applications in the domain.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Analyze each application in the sample.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Develop an analysis model for the objects.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79" name="Shape 279"/>
          <p:cNvSpPr txBox="1"/>
          <p:nvPr>
            <p:ph type="title"/>
          </p:nvPr>
        </p:nvSpPr>
        <p:spPr>
          <a:xfrm>
            <a:off x="1143000" y="1143000"/>
            <a:ext cx="6227761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Scenario-Based Modeling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1828800" y="2133600"/>
            <a:ext cx="6545262" cy="2625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“[Use-cases] are simply an aid to defining what exists outside the system (actors) and what should be performed by the system (use-cases).” Ivar Jacobson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(1) What should we write about?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(2) How much should we write about it?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(3) How detailed should we make our description? </a:t>
            </a:r>
          </a:p>
          <a:p>
            <a:pPr indent="0" lvl="1" marL="4572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(4) How should we organize the description?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(McGraw-Hill, 2014). Slides copyright 2014 by Roger Pressman.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87" name="Shape 287"/>
          <p:cNvSpPr txBox="1"/>
          <p:nvPr>
            <p:ph type="title"/>
          </p:nvPr>
        </p:nvSpPr>
        <p:spPr>
          <a:xfrm>
            <a:off x="1143000" y="11430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to Write About?</a:t>
            </a:r>
          </a:p>
        </p:txBody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Inception and elicitation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—provide you with the information you’ll need to begin writing use cases.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Requirements gathering meetings, QFD, and other requirements engineering mechanisms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are used to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identify stakeholders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define the scope of the problem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specify overall operational goals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establish priorities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outline all known functional requirements, and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describe the things (objects) that will be manipulated by the system.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begin developing a set of use cases, </a:t>
            </a:r>
            <a:r>
              <a:rPr b="0" i="0" lang="en-US" sz="20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list the functions or activities performed by a specific actor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1_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