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embeddedFontLst>
    <p:embeddedFont>
      <p:font typeface="Quattrocento"/>
      <p:regular r:id="rId24"/>
      <p:bold r:id="rId25"/>
    </p:embeddedFont>
    <p:embeddedFont>
      <p:font typeface="Helvetica Neue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Quattrocento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-regular.fntdata"/><Relationship Id="rId25" Type="http://schemas.openxmlformats.org/officeDocument/2006/relationships/font" Target="fonts/Quattrocento-bold.fntdata"/><Relationship Id="rId28" Type="http://schemas.openxmlformats.org/officeDocument/2006/relationships/font" Target="fonts/HelveticaNeue-italic.fntdata"/><Relationship Id="rId27" Type="http://schemas.openxmlformats.org/officeDocument/2006/relationships/font" Target="fonts/HelveticaNeue-bold.fntdata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29" Type="http://schemas.openxmlformats.org/officeDocument/2006/relationships/font" Target="fonts/HelveticaNeue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" name="Shape 3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9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4769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Requirements Modeling: Scenario-Based Methods 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7432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143000" y="1143000"/>
            <a:ext cx="5437187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 Analysis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 analysis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specifies software’s operational characteristics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indicates software's interface with other system elements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establishes constraints that software must meet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 analysis allows the software engineer (called an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analyst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modeler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this role) to: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elaborate on basic requirements established during earlier requirement engineering tasks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 models that depict user scenarios, functional activities, problem classes and their relationships, system and class behavior, and the flow of data as it is transformed.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5" name="Shape 295"/>
          <p:cNvSpPr txBox="1"/>
          <p:nvPr>
            <p:ph type="title"/>
          </p:nvPr>
        </p:nvSpPr>
        <p:spPr>
          <a:xfrm>
            <a:off x="1143000" y="11430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Much to Write About?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further conversations with the stakeholders progress, the requirements gathering team develops use cases for each of the functions noted.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general, use cases are written first in an informal narrative fashion.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more formality is required, the same use case is rewritten using a structured format similar to the one proposed.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3" name="Shape 303"/>
          <p:cNvSpPr txBox="1"/>
          <p:nvPr>
            <p:ph type="title"/>
          </p:nvPr>
        </p:nvSpPr>
        <p:spPr>
          <a:xfrm>
            <a:off x="1219200" y="1143000"/>
            <a:ext cx="2640011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Use-Cases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1752600" y="1981200"/>
            <a:ext cx="7162799" cy="26574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scenario that describes a “thread of usage” for a system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actors</a:t>
            </a: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represent roles people or devices play as the system functions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users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can play a number of different roles for a given scenario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1" name="Shape 311"/>
          <p:cNvSpPr txBox="1"/>
          <p:nvPr>
            <p:ph type="title"/>
          </p:nvPr>
        </p:nvSpPr>
        <p:spPr>
          <a:xfrm>
            <a:off x="1143000" y="1143000"/>
            <a:ext cx="5492749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Developing a Use-Case</a:t>
            </a:r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1676400" y="1905000"/>
            <a:ext cx="7162799" cy="28289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are the main tasks or functions that are performed by the actor?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system information will the the actor acquire, produce or change?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the actor have to inform the system about changes in the external environment?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information does the actor desire from the system?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actor wish to be informed about unexpected changes?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9" name="Shape 319"/>
          <p:cNvSpPr txBox="1"/>
          <p:nvPr>
            <p:ph type="title"/>
          </p:nvPr>
        </p:nvSpPr>
        <p:spPr>
          <a:xfrm>
            <a:off x="1143000" y="1143000"/>
            <a:ext cx="5346700" cy="666749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Reviewing a Use-Case</a:t>
            </a:r>
          </a:p>
        </p:txBody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x="1676400" y="1905000"/>
            <a:ext cx="7162799" cy="396239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Use-cases are written first in narrative form and mapped to a template if formality is needed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primary scenario should be reviewed and refined to see if alternative interactions are possible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the actor take some other action at this point?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it possible that the actor will encounter an error condition at some point? If so, what?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it possible that the actor will encounter some other behavior at some point? If so, what?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7" name="Shape 327"/>
          <p:cNvSpPr txBox="1"/>
          <p:nvPr>
            <p:ph type="title"/>
          </p:nvPr>
        </p:nvSpPr>
        <p:spPr>
          <a:xfrm>
            <a:off x="1143000" y="1143000"/>
            <a:ext cx="5700711" cy="609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Use-Case Diagram</a:t>
            </a:r>
          </a:p>
        </p:txBody>
      </p:sp>
      <p:pic>
        <p:nvPicPr>
          <p:cNvPr id="328" name="Shape 3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0" y="1981200"/>
            <a:ext cx="4113211" cy="4116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35" name="Shape 335"/>
          <p:cNvSpPr txBox="1"/>
          <p:nvPr>
            <p:ph type="title"/>
          </p:nvPr>
        </p:nvSpPr>
        <p:spPr>
          <a:xfrm>
            <a:off x="1143000" y="1143000"/>
            <a:ext cx="2636836" cy="666749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Exceptions</a:t>
            </a:r>
          </a:p>
        </p:txBody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1676400" y="1905000"/>
            <a:ext cx="7162799" cy="396239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Describe situations (failures or user choices) that cause the system to exhibit unusual behavior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Brainstorming should be used to derive a reasonably complete set of exceptions for each use case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there cases where a validation function occurs for the use case?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there cases where a supporting function (actor) fails to respond appropriately?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poor system performance result in unexpected or improper use actions?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Handling exceptions may require the creation of additional use cases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43" name="Shape 343"/>
          <p:cNvSpPr txBox="1"/>
          <p:nvPr/>
        </p:nvSpPr>
        <p:spPr>
          <a:xfrm>
            <a:off x="4800600" y="1905000"/>
            <a:ext cx="3405187" cy="4379912"/>
          </a:xfrm>
          <a:prstGeom prst="rect">
            <a:avLst/>
          </a:prstGeom>
          <a:solidFill>
            <a:srgbClr val="96E3FE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Shape 344"/>
          <p:cNvSpPr txBox="1"/>
          <p:nvPr>
            <p:ph type="title"/>
          </p:nvPr>
        </p:nvSpPr>
        <p:spPr>
          <a:xfrm>
            <a:off x="1219200" y="1143000"/>
            <a:ext cx="5021261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 Diagram</a:t>
            </a:r>
          </a:p>
        </p:txBody>
      </p:sp>
      <p:pic>
        <p:nvPicPr>
          <p:cNvPr id="345" name="Shape 3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2057400"/>
            <a:ext cx="24511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Shape 346"/>
          <p:cNvSpPr txBox="1"/>
          <p:nvPr/>
        </p:nvSpPr>
        <p:spPr>
          <a:xfrm>
            <a:off x="2209800" y="2057400"/>
            <a:ext cx="2438399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Supplements the use case by providing a graphical representation of the flow of interaction within a specific scenario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53" name="Shape 353"/>
          <p:cNvSpPr txBox="1"/>
          <p:nvPr/>
        </p:nvSpPr>
        <p:spPr>
          <a:xfrm>
            <a:off x="4419600" y="1905000"/>
            <a:ext cx="3352799" cy="4419599"/>
          </a:xfrm>
          <a:prstGeom prst="rect">
            <a:avLst/>
          </a:prstGeom>
          <a:solidFill>
            <a:srgbClr val="96E3FE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Shape 354"/>
          <p:cNvSpPr txBox="1"/>
          <p:nvPr>
            <p:ph type="title"/>
          </p:nvPr>
        </p:nvSpPr>
        <p:spPr>
          <a:xfrm>
            <a:off x="1219200" y="1066800"/>
            <a:ext cx="5943599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Swimlane Diagrams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905000" y="2057400"/>
            <a:ext cx="2133599" cy="2205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1" lang="en-US" sz="1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Allows the modeler to represent the flow of activities described by the use-case and at the same time indicate which actor (if there are multiple actors involved in a specific use-case) or analysis class has responsibility for the action described by an activity rectangle</a:t>
            </a:r>
          </a:p>
        </p:txBody>
      </p:sp>
      <p:pic>
        <p:nvPicPr>
          <p:cNvPr id="356" name="Shape 3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9600" y="1905000"/>
            <a:ext cx="3352799" cy="441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1219200" y="990600"/>
            <a:ext cx="73913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Elements of Requirements Analysis</a:t>
            </a:r>
          </a:p>
        </p:txBody>
      </p:sp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1905000"/>
            <a:ext cx="4495800" cy="406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8" name="Shape 238"/>
          <p:cNvSpPr txBox="1"/>
          <p:nvPr>
            <p:ph type="title"/>
          </p:nvPr>
        </p:nvSpPr>
        <p:spPr>
          <a:xfrm>
            <a:off x="1219200" y="1143000"/>
            <a:ext cx="58674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 Modeling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Scenario-based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system from the user’s point of view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shows how data are transformed inside the system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Class-oriented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defines objects, attributes, and relationships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Flow-oriented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shows how data are transformed inside the system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Behavioral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the impact of events on the system states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1295400" y="1143000"/>
            <a:ext cx="2886074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Bridge</a:t>
            </a:r>
          </a:p>
        </p:txBody>
      </p:sp>
      <p:pic>
        <p:nvPicPr>
          <p:cNvPr id="247" name="Shape 2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2133600"/>
            <a:ext cx="478790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4" name="Shape 254"/>
          <p:cNvSpPr txBox="1"/>
          <p:nvPr>
            <p:ph type="title"/>
          </p:nvPr>
        </p:nvSpPr>
        <p:spPr>
          <a:xfrm>
            <a:off x="1219200" y="1143000"/>
            <a:ext cx="5313362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Rules of Thumb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1905000" y="1828800"/>
            <a:ext cx="6705599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model should focus on requirements that are visible within the problem or business domain. The level of abstraction should be relatively high.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element of the analysis model should add to an overall understanding of software requirements and provide insight into the information domain, function and behavior of the system.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Delay consideration of infrastructure and other non-functional models until design.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Minimize coupling throughout the system.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certain that the analysis model provides value to all stakeholders.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Keep the model as simple as it can be.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2" name="Shape 262"/>
          <p:cNvSpPr txBox="1"/>
          <p:nvPr>
            <p:ph type="title"/>
          </p:nvPr>
        </p:nvSpPr>
        <p:spPr>
          <a:xfrm>
            <a:off x="1219200" y="1066800"/>
            <a:ext cx="40513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Domain Analysis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600200" y="1905000"/>
            <a:ext cx="6502399" cy="2835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domain analysis is the identification, analysis, and specification of common requirements from a specific application domain, typically for reuse on multiple projects within that application domain . . . [Object-oriented domain analysis is] the identification, analysis, and specification of common, reusable capabilities within a specific application domain, in terms of common objects, classes, subassemblies, and frameworks . . .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4232275" y="4772025"/>
            <a:ext cx="2720974" cy="339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1" i="1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Donald Firesmith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1" name="Shape 271"/>
          <p:cNvSpPr txBox="1"/>
          <p:nvPr>
            <p:ph type="title"/>
          </p:nvPr>
        </p:nvSpPr>
        <p:spPr>
          <a:xfrm>
            <a:off x="1219200" y="1143000"/>
            <a:ext cx="40513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Domain Analysis</a:t>
            </a: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1676400" y="1905000"/>
            <a:ext cx="6858000" cy="242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the domain to be investigated.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Collect a representative sample of applications in the domain.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Analyze each application in the sample.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Develop an analysis model for the objects.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9" name="Shape 279"/>
          <p:cNvSpPr txBox="1"/>
          <p:nvPr>
            <p:ph type="title"/>
          </p:nvPr>
        </p:nvSpPr>
        <p:spPr>
          <a:xfrm>
            <a:off x="1143000" y="1143000"/>
            <a:ext cx="6227761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Scenario-Based Modeling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1828800" y="2133600"/>
            <a:ext cx="6545262" cy="2625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“[Use-cases] are simply an aid to defining what exists outside the system (actors) and what should be performed by the system (use-cases).” Ivar Jacobson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(1) What should we write about?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(2) How much should we write about it?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(3) How detailed should we make our description? 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(4) How should we organize the description?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7" name="Shape 287"/>
          <p:cNvSpPr txBox="1"/>
          <p:nvPr>
            <p:ph type="title"/>
          </p:nvPr>
        </p:nvSpPr>
        <p:spPr>
          <a:xfrm>
            <a:off x="1143000" y="11430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to Write About?</a:t>
            </a:r>
          </a:p>
        </p:txBody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Inception and elicitation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—provide you with the information you’ll need to begin writing use cases.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Requirements gathering meetings, QFD, and other requirements engineering mechanisms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are used to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stakeholders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define the scope of the problem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specify overall operational goals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establish priorities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all known functional requirements, and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things (objects) that will be manipulated by the system.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begin developing a set of use cases, 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list the functions or activities performed by a specific actor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