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7077075" cy="8955075"/>
  <p:embeddedFontLst>
    <p:embeddedFont>
      <p:font typeface="Quattrocento"/>
      <p:regular r:id="rId31"/>
      <p:bold r:id="rId32"/>
    </p:embeddedFont>
    <p:embeddedFont>
      <p:font typeface="Helvetica Neue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Quattrocento-regular.fntdata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HelveticaNeue-regular.fntdata"/><Relationship Id="rId10" Type="http://schemas.openxmlformats.org/officeDocument/2006/relationships/slide" Target="slides/slide4.xml"/><Relationship Id="rId32" Type="http://schemas.openxmlformats.org/officeDocument/2006/relationships/font" Target="fonts/Quattrocento-bold.fntdata"/><Relationship Id="rId13" Type="http://schemas.openxmlformats.org/officeDocument/2006/relationships/slide" Target="slides/slide7.xml"/><Relationship Id="rId35" Type="http://schemas.openxmlformats.org/officeDocument/2006/relationships/font" Target="fonts/HelveticaNeue-italic.fntdata"/><Relationship Id="rId12" Type="http://schemas.openxmlformats.org/officeDocument/2006/relationships/slide" Target="slides/slide6.xml"/><Relationship Id="rId34" Type="http://schemas.openxmlformats.org/officeDocument/2006/relationships/font" Target="fonts/HelveticaNeue-bold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36" Type="http://schemas.openxmlformats.org/officeDocument/2006/relationships/font" Target="fonts/HelveticaNeue-boldItalic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067049" cy="4476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4010025" y="0"/>
            <a:ext cx="3067049" cy="4476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507411"/>
            <a:ext cx="3067049" cy="4476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4010025" y="8507411"/>
            <a:ext cx="3067049" cy="44767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" name="Shape 331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" name="Shape 339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7" name="Shape 347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3" name="Shape 363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1" name="Shape 371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" name="Shape 387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" name="Shape 395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" name="Shape 403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3" name="Shape 243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942975" y="4252912"/>
            <a:ext cx="5191125" cy="4030662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300162" y="671512"/>
            <a:ext cx="4476749" cy="335756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87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31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75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0812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5212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27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71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15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7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 that Guide Practice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219200" y="990600"/>
            <a:ext cx="73152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 Knowledge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1828800" y="1905000"/>
            <a:ext cx="6934199" cy="2971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often hear people say that software development knowledge has a 3-year half-life: half of what you need to know today will be obsolete within 3 years. In the domain of technology-related knowledge, that’s probably about right. But there is another kind of software development knowledge—a kind that I think of as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"software engineering principles"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—that does not have a three-year half-life. These software engineering principles are likely to serve a professional programmer throughout his or her career.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486400" y="4800600"/>
            <a:ext cx="23622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Steve McConnell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5" name="Shape 295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Modeling Principles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In software engineering work, two classes of models can be created: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Requirements models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(also called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analysis models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)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represent the customer requirements by depicting the software in three different domains: the information domain, the functional domain, and the behavioral domain.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Design models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represent characteristics of the software that help practitioners to construct it effectively: the architecture, the user interface, and component-level detail.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03" name="Shape 30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Agile Modeling Principles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1828800" y="1981200"/>
            <a:ext cx="6934199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The primary goal of the software team is to build software not create models.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Travel light – don’t create more models than you need.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Strive to produce the simplest model that will describe the problem or the software.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Build models in a way that makies them amenable to change.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Be able to state an explicit purpose for each model that is created.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1" name="Shape 311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Agile Modeling Principles</a:t>
            </a:r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1828800" y="17526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  Adapt the models you create to the system at hand.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 Try to build useful models, forget abut building perfect models.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Don’t become dogmatic about model syntax.  Successful communication is key.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#9.  If your instincts tell you a paper  model isn’t right you may have a reason to be concerned.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#10.  Get feedback as soon as you can.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9" name="Shape 319"/>
          <p:cNvSpPr txBox="1"/>
          <p:nvPr>
            <p:ph type="title"/>
          </p:nvPr>
        </p:nvSpPr>
        <p:spPr>
          <a:xfrm>
            <a:off x="1219200" y="990600"/>
            <a:ext cx="73152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Requirements Modeling Principles</a:t>
            </a:r>
          </a:p>
        </p:txBody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The information domain of a problem must be represented and understood.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The functions that the software performs must be defined.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The behavior of the software (as a consequence of external events) must be represented.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The models that depict information, function, and behavior must be partitioned in a manner that uncovers detail in a layered (or hierarchical) fashion.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The analysis task should move from essential information toward implementation detail.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7" name="Shape 327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Modeling Principles</a:t>
            </a:r>
          </a:p>
        </p:txBody>
      </p:sp>
      <p:sp>
        <p:nvSpPr>
          <p:cNvPr id="328" name="Shape 328"/>
          <p:cNvSpPr txBox="1"/>
          <p:nvPr>
            <p:ph idx="1" type="body"/>
          </p:nvPr>
        </p:nvSpPr>
        <p:spPr>
          <a:xfrm>
            <a:off x="1828800" y="1905000"/>
            <a:ext cx="6934199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 Design should be traceable to the requirements model.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 Always consider the architecture of the system to be built.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 Design of data is as important as design of processing functions.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Interfaces (both internal and external) must be designed with care.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 User interface design should be tuned to the needs of the end-user. Stress ease of use.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35" name="Shape 335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 Modeling Principles</a:t>
            </a:r>
          </a:p>
        </p:txBody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1828800" y="1905000"/>
            <a:ext cx="6934199" cy="44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  Component-level design should be functionally independent.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 Components should be loosely coupled to each other than the environment.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 Design representations (models) should be easily understandable.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#9.   The design should be developed iteratively.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#10.   Creation of a design model does not preclude using an agile appraoch.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43" name="Shape 34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Living Modeling Principles</a:t>
            </a: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1828800" y="1905000"/>
            <a:ext cx="6934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Stakeholder-centric models should target specific stakeholders and their tasks.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Models and code should be closely coupled.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 Bidirectional information flow should be established between models and code.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A common system view should be created.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51" name="Shape 351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Living Modeling Principles</a:t>
            </a:r>
          </a:p>
        </p:txBody>
      </p:sp>
      <p:sp>
        <p:nvSpPr>
          <p:cNvPr id="352" name="Shape 352"/>
          <p:cNvSpPr txBox="1"/>
          <p:nvPr>
            <p:ph idx="1" type="body"/>
          </p:nvPr>
        </p:nvSpPr>
        <p:spPr>
          <a:xfrm>
            <a:off x="1828800" y="1905000"/>
            <a:ext cx="6934199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 Model information should be persistent to allow tracking system changes.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  Information consistency across all model levels must be verified.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 Each model element has assigned stakeholder rights and responsibilities.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 The states of various model elements should be represented.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59" name="Shape 359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Construction Principles</a:t>
            </a:r>
          </a:p>
        </p:txBody>
      </p:sp>
      <p:sp>
        <p:nvSpPr>
          <p:cNvPr id="360" name="Shape 36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construction activity encompasses a set of coding and testing tasks that lead to operational software that is ready for delivery to the customer or end-user.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Coding principles and concepts</a:t>
            </a: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are closely aligned programming style, programming languages, and programming methods.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Testing principles and concepts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lead to the design of tests that systematically uncover different classes of errors and to do so with a minimum amount of time and effort.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67" name="Shape 367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Preparation Principles</a:t>
            </a:r>
          </a:p>
        </p:txBody>
      </p:sp>
      <p:sp>
        <p:nvSpPr>
          <p:cNvPr id="368" name="Shape 368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Before you write one line of code, be sure you: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Understand of the problem you’re trying to solve.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Understand basic design principles and concepts.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Pick a programming language that meets the needs of the software to be built and the environment in which it will operate.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Select a programming environment that provides tools that will make your work easier.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Create a set of unit tests that will be applied once the component you code is completed.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1" name="Shape 231"/>
          <p:cNvSpPr txBox="1"/>
          <p:nvPr>
            <p:ph type="title"/>
          </p:nvPr>
        </p:nvSpPr>
        <p:spPr>
          <a:xfrm>
            <a:off x="1219200" y="1066800"/>
            <a:ext cx="7467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 that Guide Process - I</a:t>
            </a:r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Be agile.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Whether the process model you choose is prescriptive or agile, the basic tenets of agile development should govern your approach.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Focus on quality at every step.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The exit condition for every process activity, action, and task should focus on the quality of the work product that has been produced.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Be ready to adapt.</a:t>
            </a:r>
            <a:r>
              <a:rPr b="0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Process is not a religious experience and dogma has no place in it. When necessary, adapt your approach to constraints imposed by the problem, the people, and the project itself.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Build an effective team.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engineering process and practice are important, but the bottom line is people. Build a self-organizing team that has mutual trust and respect.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75" name="Shape 375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Coding Principles</a:t>
            </a:r>
          </a:p>
        </p:txBody>
      </p:sp>
      <p:sp>
        <p:nvSpPr>
          <p:cNvPr id="376" name="Shape 376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As you begin writing code, be sure you: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Constrain your algorithms by following structured programming [Boh00] practice.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Consider the use of pair programming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Select data structures that will meet the needs of the design.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Understand the software architecture and create interfaces that are consistent with it.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Keep conditional logic as simple as possible.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Create nested loops in a way that makes them easily testable.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Select meaningful variable names and follow other local coding standards.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Write code that is self-documenting.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Create a visual layout (e.g., indentation and blank lines) that aids understanding.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83" name="Shape 38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Validation Principles</a:t>
            </a:r>
          </a:p>
        </p:txBody>
      </p:sp>
      <p:sp>
        <p:nvSpPr>
          <p:cNvPr id="384" name="Shape 38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After you’ve completed your first coding pass, be sure you: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Conduct a code walkthrough when appropriate.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Perform unit tests and correct errors you’ve uncovered.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100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Refactor the code.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91" name="Shape 391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Testing Principles</a:t>
            </a:r>
          </a:p>
        </p:txBody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 Davis [Dav95] suggests the following: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All tests should be traceable to customer requirements.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Tests should be planned long before testing begins.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The Pareto principle applies to software testing.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Testing should begin “in the small” and progress toward testing “in the large.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”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99" name="Shape 399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Testing Principles</a:t>
            </a:r>
          </a:p>
        </p:txBody>
      </p:sp>
      <p:sp>
        <p:nvSpPr>
          <p:cNvPr id="400" name="Shape 40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Exhaustive testing is not possible.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t/>
            </a:r>
            <a:endParaRPr b="1" i="0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Testing effort for each system module commensurate to expected fault density.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Static testing can yield high results.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Track defects and look for patterns in defects uncovered by testing.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#9.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Include test cases that demonstrate software is behaving correctly</a:t>
            </a: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. 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407" name="Shape 407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Deployment Principles</a:t>
            </a:r>
          </a:p>
        </p:txBody>
      </p:sp>
      <p:sp>
        <p:nvSpPr>
          <p:cNvPr id="408" name="Shape 408"/>
          <p:cNvSpPr txBox="1"/>
          <p:nvPr>
            <p:ph idx="1" type="body"/>
          </p:nvPr>
        </p:nvSpPr>
        <p:spPr>
          <a:xfrm>
            <a:off x="1828800" y="1905000"/>
            <a:ext cx="6934199" cy="4267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Customer expectations for the software must be managed.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 complete delivery package should be assembled and tested.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 support regime must be established before the software is delivered. 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Appropriate instructional materials must be provided to end-users.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1" i="1" sz="2000" u="none" cap="none" strike="noStrike">
              <a:solidFill>
                <a:schemeClr val="folHlink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Buggy software should be fixed first, delivered later.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9" name="Shape 239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 that Guide Process - II</a:t>
            </a:r>
          </a:p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Establish mechanisms for communication and coordination.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Projects fail because important information falls into the cracks and/or stakeholders fail to coordinate their efforts to create a successful end product.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 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Manage change.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approach may be either formal or informal, but mechanisms must be established to manage the way changes are requested, assessed, approved and implemented.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Assess risk.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Lots of things can go wrong as software is being developed. It’s essential that you establish contingency plans.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Create work products that provide value for others.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Create only those work products that provide value for other process activities, actions or tasks.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7" name="Shape 247"/>
          <p:cNvSpPr txBox="1"/>
          <p:nvPr>
            <p:ph type="title"/>
          </p:nvPr>
        </p:nvSpPr>
        <p:spPr>
          <a:xfrm>
            <a:off x="1219200" y="1143000"/>
            <a:ext cx="7467600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 that Guide Practice</a:t>
            </a:r>
          </a:p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Divide and conquer.</a:t>
            </a:r>
            <a:r>
              <a:rPr b="1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Stated in a more technical manner, analysis and design should always emphasize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separation of concerns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(SoC).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Understand the use of abstraction.</a:t>
            </a:r>
            <a:r>
              <a:rPr b="1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At it core, an abstraction is a simplification of some complex element of a system used to communication meaning in a single phrase.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  Strive for consistency.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 familiar context makes software easier to use.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Focus on the transfer of information.</a:t>
            </a:r>
            <a:r>
              <a:rPr b="1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Pay special attention to the analysis, design, construction, and testing of interfaces.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5" name="Shape 255"/>
          <p:cNvSpPr txBox="1"/>
          <p:nvPr>
            <p:ph type="title"/>
          </p:nvPr>
        </p:nvSpPr>
        <p:spPr>
          <a:xfrm>
            <a:off x="1143000" y="1143000"/>
            <a:ext cx="76199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Principles that Guide Practice</a:t>
            </a:r>
          </a:p>
        </p:txBody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Build software that exhibits effective modularity.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Separation of concerns (Principle #1) establishes a philosophy for software. 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Modularity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provides a mechanism for realizing the philosophy.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Look for patterns.</a:t>
            </a:r>
            <a:r>
              <a:rPr b="1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Brad Appleton [App00] suggests that: “</a:t>
            </a:r>
            <a:r>
              <a:rPr b="0" i="0" lang="en-US" sz="20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The goal of patterns within the software community is to create a body of literature to help software developers resolve recurring problems encountered throughout all of software development.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When possible, represent the problem and its solution from a number of different perspectives.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Remember that someone will maintain the software.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3" name="Shape 26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Communication Principles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Listen.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 Try to focus on the speaker’s words, rather than formulating your response to those words.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2.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Prepare before you communicate. </a:t>
            </a:r>
            <a:r>
              <a:rPr b="1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Spend the time to understand the problem before you meet with others.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3.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Someone should facilitate the activity.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Every communication meeting should have a leader (a facilitator) to keep the conversation moving in a productive direction; (2) to mediate any conflict that does occur, and (3) to ensure than other principles are followed.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100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Face-to-face communication is best.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But it usually works better when some other representation of the relevant information is present.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1" name="Shape 271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Communication Principles</a:t>
            </a:r>
          </a:p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5.  </a:t>
            </a:r>
            <a:r>
              <a:rPr b="1" i="1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Take notes and document decisions.</a:t>
            </a:r>
            <a:r>
              <a:rPr b="1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Someone participating in the communication should serve as a “recorder” and write down all important points and decisions.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6.  </a:t>
            </a:r>
            <a:r>
              <a:rPr b="1" i="1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Strive for collaboration.</a:t>
            </a:r>
            <a:r>
              <a:rPr b="1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Collaboration and consensus occur when the collective knowledge of members of the team is combined …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7.  </a:t>
            </a:r>
            <a:r>
              <a:rPr b="1" i="1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Stay focused, modularize your discussion.</a:t>
            </a:r>
            <a:r>
              <a:rPr b="0" i="1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more people involved in any communication, the more likely that discussion will bounce from one topic to the next.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8.  </a:t>
            </a:r>
            <a:r>
              <a:rPr b="1" i="1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If something is unclear, draw a picture.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9.  </a:t>
            </a:r>
            <a:r>
              <a:rPr b="1" i="1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(a) Once you agree to something, move on; (b) If you can’t agree to something, move on; (c) If a feature or function is unclear and cannot be clarified at the moment, move on.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320"/>
              </a:spcBef>
              <a:spcAft>
                <a:spcPts val="100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 10.  </a:t>
            </a:r>
            <a:r>
              <a:rPr b="1" i="1" lang="en-US" sz="16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Negotiation is not a contest or a game. It works best when both parties win.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9" name="Shape 279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Planning Principles</a:t>
            </a:r>
          </a:p>
        </p:txBody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Understand the scope of the project.</a:t>
            </a: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It’s impossible to use a roadmap if you don’t know where you’re going. Scope provides the software team with a destination.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#2.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Involve the customer in the planning activity. </a:t>
            </a:r>
            <a:r>
              <a:rPr b="1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customer defines priorities and establishes project constraints.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#3.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Recognize that planning is iterative. </a:t>
            </a:r>
            <a:r>
              <a:rPr b="1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 project plan is never engraved in stone. As work begins, it very likely that things will change.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#4.  </a:t>
            </a:r>
            <a:r>
              <a:rPr b="1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Estimate based on what you know.</a:t>
            </a:r>
            <a:r>
              <a:rPr b="1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intent of estimation is to provide an indication of effort, cost, and task duration, based on the team’s current understanding of the work to be done.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 Slides copyright 2014 by Roger Pressman.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7" name="Shape 287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Planning Principles</a:t>
            </a:r>
          </a:p>
        </p:txBody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1828800" y="17526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#5. 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Consider risk as you define the plan.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If you have identified risks that have high impact and high probability, contingency planning is necessary.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#6. 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Be realistic.</a:t>
            </a: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People don’t work 100 percent of every day.</a:t>
            </a: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#7. 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Adjust granularity as you define the plan. 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Granularity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refers to the level of detail that is introduced as a project plan is developed.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#8. 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Define how you intend to ensure quality. </a:t>
            </a:r>
            <a:r>
              <a:rPr b="1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plan should identify how the software team intends to ensure quality.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#9. 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Describe how you intend to accommodate change. </a:t>
            </a: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Even the best planning can be obviated by uncontrolled change.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Principle #10.  </a:t>
            </a:r>
            <a:r>
              <a:rPr b="1" i="1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Track the plan frequently and make adjustments as required.</a:t>
            </a: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projects fall behind schedule one day at a time. </a:t>
            </a: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