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embeddedFontLst>
    <p:embeddedFont>
      <p:font typeface="Quattrocento"/>
      <p:regular r:id="rId23"/>
      <p:bold r:id="rId24"/>
    </p:embeddedFont>
    <p:embeddedFont>
      <p:font typeface="Helvetica Neue"/>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Quattrocento-bold.fntdata"/><Relationship Id="rId23" Type="http://schemas.openxmlformats.org/officeDocument/2006/relationships/font" Target="fonts/Quattrocento-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HelveticaNeue-bold.fntdata"/><Relationship Id="rId25" Type="http://schemas.openxmlformats.org/officeDocument/2006/relationships/font" Target="fonts/HelveticaNeue-regular.fntdata"/><Relationship Id="rId28" Type="http://schemas.openxmlformats.org/officeDocument/2006/relationships/font" Target="fonts/HelveticaNeue-boldItalic.fntdata"/><Relationship Id="rId27" Type="http://schemas.openxmlformats.org/officeDocument/2006/relationships/font" Target="fonts/HelveticaNeue-italic.fntdata"/><Relationship Id="rId5" Type="http://schemas.openxmlformats.org/officeDocument/2006/relationships/notesMaster" Target="notesMasters/notesMaster.xml"/><Relationship Id="rId6" Type="http://schemas.openxmlformats.org/officeDocument/2006/relationships/slide" Target="slides/slide.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0" name="Shape 21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0" name="Shape 22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29" name="Shape 3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30" name="Shape 33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6" name="Shape 336"/>
        <p:cNvGrpSpPr/>
        <p:nvPr/>
      </p:nvGrpSpPr>
      <p:grpSpPr>
        <a:xfrm>
          <a:off x="0" y="0"/>
          <a:ext cx="0" cy="0"/>
          <a:chOff x="0" y="0"/>
          <a:chExt cx="0" cy="0"/>
        </a:xfrm>
      </p:grpSpPr>
      <p:sp>
        <p:nvSpPr>
          <p:cNvPr id="337" name="Shape 337"/>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38" name="Shape 3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39" name="Shape 339"/>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5" name="Shape 345"/>
        <p:cNvGrpSpPr/>
        <p:nvPr/>
      </p:nvGrpSpPr>
      <p:grpSpPr>
        <a:xfrm>
          <a:off x="0" y="0"/>
          <a:ext cx="0" cy="0"/>
          <a:chOff x="0" y="0"/>
          <a:chExt cx="0" cy="0"/>
        </a:xfrm>
      </p:grpSpPr>
      <p:sp>
        <p:nvSpPr>
          <p:cNvPr id="346" name="Shape 346"/>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47" name="Shape 3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48" name="Shape 348"/>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4" name="Shape 354"/>
        <p:cNvGrpSpPr/>
        <p:nvPr/>
      </p:nvGrpSpPr>
      <p:grpSpPr>
        <a:xfrm>
          <a:off x="0" y="0"/>
          <a:ext cx="0" cy="0"/>
          <a:chOff x="0" y="0"/>
          <a:chExt cx="0" cy="0"/>
        </a:xfrm>
      </p:grpSpPr>
      <p:sp>
        <p:nvSpPr>
          <p:cNvPr id="355" name="Shape 355"/>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56" name="Shape 3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57" name="Shape 357"/>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65" name="Shape 3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66" name="Shape 366"/>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2" name="Shape 372"/>
        <p:cNvGrpSpPr/>
        <p:nvPr/>
      </p:nvGrpSpPr>
      <p:grpSpPr>
        <a:xfrm>
          <a:off x="0" y="0"/>
          <a:ext cx="0" cy="0"/>
          <a:chOff x="0" y="0"/>
          <a:chExt cx="0" cy="0"/>
        </a:xfrm>
      </p:grpSpPr>
      <p:sp>
        <p:nvSpPr>
          <p:cNvPr id="373" name="Shape 373"/>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74" name="Shape 3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75" name="Shape 375"/>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1" name="Shape 381"/>
        <p:cNvGrpSpPr/>
        <p:nvPr/>
      </p:nvGrpSpPr>
      <p:grpSpPr>
        <a:xfrm>
          <a:off x="0" y="0"/>
          <a:ext cx="0" cy="0"/>
          <a:chOff x="0" y="0"/>
          <a:chExt cx="0" cy="0"/>
        </a:xfrm>
      </p:grpSpPr>
      <p:sp>
        <p:nvSpPr>
          <p:cNvPr id="382" name="Shape 382"/>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83" name="Shape 3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84" name="Shape 384"/>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9" name="Shape 229"/>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5" name="Shape 235"/>
        <p:cNvGrpSpPr/>
        <p:nvPr/>
      </p:nvGrpSpPr>
      <p:grpSpPr>
        <a:xfrm>
          <a:off x="0" y="0"/>
          <a:ext cx="0" cy="0"/>
          <a:chOff x="0" y="0"/>
          <a:chExt cx="0" cy="0"/>
        </a:xfrm>
      </p:grpSpPr>
      <p:sp>
        <p:nvSpPr>
          <p:cNvPr id="236" name="Shape 236"/>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37" name="Shape 2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8" name="Shape 238"/>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46" name="Shape 2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47" name="Shape 247"/>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62" name="Shape 2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63" name="Shape 263"/>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9" name="Shape 269"/>
        <p:cNvGrpSpPr/>
        <p:nvPr/>
      </p:nvGrpSpPr>
      <p:grpSpPr>
        <a:xfrm>
          <a:off x="0" y="0"/>
          <a:ext cx="0" cy="0"/>
          <a:chOff x="0" y="0"/>
          <a:chExt cx="0" cy="0"/>
        </a:xfrm>
      </p:grpSpPr>
      <p:sp>
        <p:nvSpPr>
          <p:cNvPr id="270" name="Shape 270"/>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71" name="Shape 2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72" name="Shape 272"/>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8" name="Shape 278"/>
        <p:cNvGrpSpPr/>
        <p:nvPr/>
      </p:nvGrpSpPr>
      <p:grpSpPr>
        <a:xfrm>
          <a:off x="0" y="0"/>
          <a:ext cx="0" cy="0"/>
          <a:chOff x="0" y="0"/>
          <a:chExt cx="0" cy="0"/>
        </a:xfrm>
      </p:grpSpPr>
      <p:sp>
        <p:nvSpPr>
          <p:cNvPr id="279" name="Shape 279"/>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80" name="Shape 2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81" name="Shape 281"/>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7" name="Shape 287"/>
        <p:cNvGrpSpPr/>
        <p:nvPr/>
      </p:nvGrpSpPr>
      <p:grpSpPr>
        <a:xfrm>
          <a:off x="0" y="0"/>
          <a:ext cx="0" cy="0"/>
          <a:chOff x="0" y="0"/>
          <a:chExt cx="0" cy="0"/>
        </a:xfrm>
      </p:grpSpPr>
      <p:sp>
        <p:nvSpPr>
          <p:cNvPr id="288" name="Shape 28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289" name="Shape 2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90" name="Shape 29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
        <p:nvSpPr>
          <p:cNvPr id="320" name="Shape 3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21" name="Shape 321"/>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81" name="Shape 81"/>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86" name="Shape 86"/>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91" name="Shape 91"/>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97" name="Shape 97"/>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03" name="Shape 103"/>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06" name="Shape 106"/>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10" name="Shape 110"/>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18" name="Shape 118"/>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24" name="Shape 124"/>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129" name="Shape 129"/>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2.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76" name="Shape 76"/>
          <p:cNvSpPr txBox="1"/>
          <p:nvPr>
            <p:ph idx="11" type="ftr"/>
          </p:nvPr>
        </p:nvSpPr>
        <p:spPr>
          <a:xfrm>
            <a:off x="11430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 Id="rId3" Type="http://schemas.openxmlformats.org/officeDocument/2006/relationships/image" Target="../media/image0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 Id="rId3" Type="http://schemas.openxmlformats.org/officeDocument/2006/relationships/image" Target="../media/image0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x="0" y="0"/>
          <a:ext cx="0" cy="0"/>
          <a:chOff x="0" y="0"/>
          <a:chExt cx="0" cy="0"/>
        </a:xfrm>
      </p:grpSpPr>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14" name="Shape 21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36</a:t>
            </a:r>
          </a:p>
        </p:txBody>
      </p:sp>
      <p:sp>
        <p:nvSpPr>
          <p:cNvPr id="215" name="Shape 21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Maintenance and Reengineering</a:t>
            </a:r>
          </a:p>
        </p:txBody>
      </p:sp>
      <p:sp>
        <p:nvSpPr>
          <p:cNvPr id="216" name="Shape 216"/>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3" name="Shape 223"/>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24" name="Shape 22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Maintenance</a:t>
            </a:r>
          </a:p>
        </p:txBody>
      </p:sp>
      <p:sp>
        <p:nvSpPr>
          <p:cNvPr id="225" name="Shape 22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Software is released to end-users, and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within days, </a:t>
            </a:r>
            <a:r>
              <a:rPr b="0" i="0" lang="en-US" sz="2000" u="none" cap="none" strike="noStrike">
                <a:solidFill>
                  <a:schemeClr val="folHlink"/>
                </a:solidFill>
                <a:latin typeface="Quattrocento"/>
                <a:ea typeface="Quattrocento"/>
                <a:cs typeface="Quattrocento"/>
                <a:sym typeface="Quattrocento"/>
              </a:rPr>
              <a:t>bug reports filter back</a:t>
            </a:r>
            <a:r>
              <a:rPr b="0" i="0" lang="en-US" sz="2000" u="none" cap="none" strike="noStrike">
                <a:solidFill>
                  <a:schemeClr val="dk1"/>
                </a:solidFill>
                <a:latin typeface="Quattrocento"/>
                <a:ea typeface="Quattrocento"/>
                <a:cs typeface="Quattrocento"/>
                <a:sym typeface="Quattrocento"/>
              </a:rPr>
              <a:t> to the software engineering organization.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within weeks, one class of users indicates that the software must be </a:t>
            </a:r>
            <a:r>
              <a:rPr b="0" i="0" lang="en-US" sz="2000" u="none" cap="none" strike="noStrike">
                <a:solidFill>
                  <a:schemeClr val="folHlink"/>
                </a:solidFill>
                <a:latin typeface="Quattrocento"/>
                <a:ea typeface="Quattrocento"/>
                <a:cs typeface="Quattrocento"/>
                <a:sym typeface="Quattrocento"/>
              </a:rPr>
              <a:t>changed so that it can accommodate the special needs</a:t>
            </a:r>
            <a:r>
              <a:rPr b="0" i="0" lang="en-US" sz="2000" u="none" cap="none" strike="noStrike">
                <a:solidFill>
                  <a:schemeClr val="dk1"/>
                </a:solidFill>
                <a:latin typeface="Quattrocento"/>
                <a:ea typeface="Quattrocento"/>
                <a:cs typeface="Quattrocento"/>
                <a:sym typeface="Quattrocento"/>
              </a:rPr>
              <a:t> of their environment.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within months, another corporate group who wanted nothing to do with the software when it was released, now recognizes that it may provide them with unexpected benefit. They’ll need </a:t>
            </a:r>
            <a:r>
              <a:rPr b="0" i="0" lang="en-US" sz="2000" u="none" cap="none" strike="noStrike">
                <a:solidFill>
                  <a:schemeClr val="folHlink"/>
                </a:solidFill>
                <a:latin typeface="Quattrocento"/>
                <a:ea typeface="Quattrocento"/>
                <a:cs typeface="Quattrocento"/>
                <a:sym typeface="Quattrocento"/>
              </a:rPr>
              <a:t>a few enhancements </a:t>
            </a:r>
            <a:r>
              <a:rPr b="0" i="0" lang="en-US" sz="2000" u="none" cap="none" strike="noStrike">
                <a:solidFill>
                  <a:schemeClr val="dk1"/>
                </a:solidFill>
                <a:latin typeface="Quattrocento"/>
                <a:ea typeface="Quattrocento"/>
                <a:cs typeface="Quattrocento"/>
                <a:sym typeface="Quattrocento"/>
              </a:rPr>
              <a:t>to make it work in their world.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All of this work is </a:t>
            </a:r>
            <a:r>
              <a:rPr b="0" i="1" lang="en-US" sz="2400" u="none" cap="none" strike="noStrike">
                <a:solidFill>
                  <a:schemeClr val="folHlink"/>
                </a:solidFill>
                <a:latin typeface="Quattrocento"/>
                <a:ea typeface="Quattrocento"/>
                <a:cs typeface="Quattrocento"/>
                <a:sym typeface="Quattrocento"/>
              </a:rPr>
              <a:t>software maintenance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3" name="Shape 333"/>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34" name="Shape 33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Document Restructuring</a:t>
            </a:r>
          </a:p>
        </p:txBody>
      </p:sp>
      <p:sp>
        <p:nvSpPr>
          <p:cNvPr id="335" name="Shape 335"/>
          <p:cNvSpPr txBox="1"/>
          <p:nvPr>
            <p:ph idx="1" type="body"/>
          </p:nvPr>
        </p:nvSpPr>
        <p:spPr>
          <a:xfrm>
            <a:off x="1828800" y="1905000"/>
            <a:ext cx="6324600"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Weak documentation is the trademark of many legacy systems. </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But what do we do about it? What are our options?</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Options …</a:t>
            </a:r>
          </a:p>
          <a:p>
            <a:pPr indent="-285750" lvl="1" marL="742950" marR="0" rtl="0" algn="l">
              <a:lnSpc>
                <a:spcPct val="100000"/>
              </a:lnSpc>
              <a:spcBef>
                <a:spcPts val="600"/>
              </a:spcBef>
              <a:spcAft>
                <a:spcPts val="0"/>
              </a:spcAft>
              <a:buClr>
                <a:schemeClr val="folHlink"/>
              </a:buClr>
              <a:buSzPct val="70000"/>
              <a:buFont typeface="Noto Symbol"/>
              <a:buChar char="■"/>
            </a:pPr>
            <a:r>
              <a:rPr b="0" i="1" lang="en-US" sz="1600" u="none" cap="none" strike="noStrike">
                <a:solidFill>
                  <a:schemeClr val="folHlink"/>
                </a:solidFill>
                <a:latin typeface="Times New Roman"/>
                <a:ea typeface="Times New Roman"/>
                <a:cs typeface="Times New Roman"/>
                <a:sym typeface="Times New Roman"/>
              </a:rPr>
              <a:t>Creating documentation is far too time consuming.</a:t>
            </a:r>
            <a:r>
              <a:rPr b="0" i="0" lang="en-US" sz="1600" u="none" cap="none" strike="noStrike">
                <a:solidFill>
                  <a:schemeClr val="dk1"/>
                </a:solidFill>
                <a:latin typeface="Times New Roman"/>
                <a:ea typeface="Times New Roman"/>
                <a:cs typeface="Times New Roman"/>
                <a:sym typeface="Times New Roman"/>
              </a:rPr>
              <a:t> If the system works, we’ll live with what we have. In some cases, this is the correct approach.</a:t>
            </a:r>
          </a:p>
          <a:p>
            <a:pPr indent="-285750" lvl="1" marL="742950" marR="0" rtl="0" algn="l">
              <a:lnSpc>
                <a:spcPct val="100000"/>
              </a:lnSpc>
              <a:spcBef>
                <a:spcPts val="600"/>
              </a:spcBef>
              <a:spcAft>
                <a:spcPts val="0"/>
              </a:spcAft>
              <a:buClr>
                <a:schemeClr val="folHlink"/>
              </a:buClr>
              <a:buSzPct val="70000"/>
              <a:buFont typeface="Noto Symbol"/>
              <a:buChar char="■"/>
            </a:pPr>
            <a:r>
              <a:rPr b="0" i="1" lang="en-US" sz="1600" u="none" cap="none" strike="noStrike">
                <a:solidFill>
                  <a:schemeClr val="folHlink"/>
                </a:solidFill>
                <a:latin typeface="Times New Roman"/>
                <a:ea typeface="Times New Roman"/>
                <a:cs typeface="Times New Roman"/>
                <a:sym typeface="Times New Roman"/>
              </a:rPr>
              <a:t>Documentation must be updated, but we have limited resources. </a:t>
            </a:r>
            <a:r>
              <a:rPr b="0" i="0" lang="en-US" sz="1600" u="none" cap="none" strike="noStrike">
                <a:solidFill>
                  <a:schemeClr val="dk1"/>
                </a:solidFill>
                <a:latin typeface="Times New Roman"/>
                <a:ea typeface="Times New Roman"/>
                <a:cs typeface="Times New Roman"/>
                <a:sym typeface="Times New Roman"/>
              </a:rPr>
              <a:t>We’ll use a “document when touched” approach. It may not be necessary to fully redocument an application.</a:t>
            </a:r>
          </a:p>
          <a:p>
            <a:pPr indent="-285750" lvl="1" marL="742950" marR="0" rtl="0" algn="l">
              <a:lnSpc>
                <a:spcPct val="100000"/>
              </a:lnSpc>
              <a:spcBef>
                <a:spcPts val="600"/>
              </a:spcBef>
              <a:spcAft>
                <a:spcPts val="0"/>
              </a:spcAft>
              <a:buClr>
                <a:schemeClr val="folHlink"/>
              </a:buClr>
              <a:buSzPct val="70000"/>
              <a:buFont typeface="Noto Symbol"/>
              <a:buChar char="■"/>
            </a:pPr>
            <a:r>
              <a:rPr b="0" i="1" lang="en-US" sz="1600" u="none" cap="none" strike="noStrike">
                <a:solidFill>
                  <a:schemeClr val="folHlink"/>
                </a:solidFill>
                <a:latin typeface="Times New Roman"/>
                <a:ea typeface="Times New Roman"/>
                <a:cs typeface="Times New Roman"/>
                <a:sym typeface="Times New Roman"/>
              </a:rPr>
              <a:t>The system is business critical and must be fully redocumented. </a:t>
            </a:r>
            <a:r>
              <a:rPr b="0" i="0" lang="en-US" sz="1600" u="none" cap="none" strike="noStrike">
                <a:solidFill>
                  <a:schemeClr val="dk1"/>
                </a:solidFill>
                <a:latin typeface="Times New Roman"/>
                <a:ea typeface="Times New Roman"/>
                <a:cs typeface="Times New Roman"/>
                <a:sym typeface="Times New Roman"/>
              </a:rPr>
              <a:t>Even in this case, an intelligent approach is to pare documentation to an essential minimum.</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x="0" y="0"/>
          <a:ext cx="0" cy="0"/>
          <a:chOff x="0" y="0"/>
          <a:chExt cx="0" cy="0"/>
        </a:xfrm>
      </p:grpSpPr>
      <p:sp>
        <p:nvSpPr>
          <p:cNvPr id="341" name="Shape 34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2" name="Shape 342"/>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43" name="Shape 343"/>
          <p:cNvSpPr txBox="1"/>
          <p:nvPr>
            <p:ph type="title"/>
          </p:nvPr>
        </p:nvSpPr>
        <p:spPr>
          <a:xfrm>
            <a:off x="1295400" y="914400"/>
            <a:ext cx="4870449"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Reverse Engineering</a:t>
            </a:r>
          </a:p>
        </p:txBody>
      </p:sp>
      <p:pic>
        <p:nvPicPr>
          <p:cNvPr id="344" name="Shape 344"/>
          <p:cNvPicPr preferRelativeResize="0"/>
          <p:nvPr/>
        </p:nvPicPr>
        <p:blipFill rotWithShape="1">
          <a:blip r:embed="rId3">
            <a:alphaModFix/>
          </a:blip>
          <a:srcRect b="0" l="0" r="0" t="0"/>
          <a:stretch/>
        </p:blipFill>
        <p:spPr>
          <a:xfrm>
            <a:off x="3733800" y="1524000"/>
            <a:ext cx="2125662" cy="4632325"/>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9" name="Shape 349"/>
        <p:cNvGrpSpPr/>
        <p:nvPr/>
      </p:nvGrpSpPr>
      <p:grpSpPr>
        <a:xfrm>
          <a:off x="0" y="0"/>
          <a:ext cx="0" cy="0"/>
          <a:chOff x="0" y="0"/>
          <a:chExt cx="0" cy="0"/>
        </a:xfrm>
      </p:grpSpPr>
      <p:sp>
        <p:nvSpPr>
          <p:cNvPr id="350" name="Shape 35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1" name="Shape 351"/>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52" name="Shape 35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Code Restructuring</a:t>
            </a:r>
          </a:p>
        </p:txBody>
      </p:sp>
      <p:sp>
        <p:nvSpPr>
          <p:cNvPr id="353" name="Shape 35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Source code is analyzed using a restructuring tool.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Poorly design code segments are redesigned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Violations of structured programming constructs are noted and code is then restructured (this can be done automatically)</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resultant restructured code is reviewed and tested to ensure that no anomalies have been introduced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Internal code documentation is updated.</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8" name="Shape 358"/>
        <p:cNvGrpSpPr/>
        <p:nvPr/>
      </p:nvGrpSpPr>
      <p:grpSpPr>
        <a:xfrm>
          <a:off x="0" y="0"/>
          <a:ext cx="0" cy="0"/>
          <a:chOff x="0" y="0"/>
          <a:chExt cx="0" cy="0"/>
        </a:xfrm>
      </p:grpSpPr>
      <p:sp>
        <p:nvSpPr>
          <p:cNvPr id="359" name="Shape 35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0" name="Shape 360"/>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61" name="Shape 361"/>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Data Restructuring</a:t>
            </a:r>
          </a:p>
        </p:txBody>
      </p:sp>
      <p:sp>
        <p:nvSpPr>
          <p:cNvPr id="362" name="Shape 362"/>
          <p:cNvSpPr txBox="1"/>
          <p:nvPr>
            <p:ph idx="1" type="body"/>
          </p:nvPr>
        </p:nvSpPr>
        <p:spPr>
          <a:xfrm>
            <a:off x="1828800" y="1905000"/>
            <a:ext cx="64769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Unlike code restructuring, which occurs at a relatively low level of abstraction, data structuring is a full-scale reengineering activity</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In most cases, data restructuring begins with a reverse engineering activity.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Times New Roman"/>
                <a:ea typeface="Times New Roman"/>
                <a:cs typeface="Times New Roman"/>
                <a:sym typeface="Times New Roman"/>
              </a:rPr>
              <a:t>Current data architecture is dissected and necessary data models are defined (Chapter 9).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Times New Roman"/>
                <a:ea typeface="Times New Roman"/>
                <a:cs typeface="Times New Roman"/>
                <a:sym typeface="Times New Roman"/>
              </a:rPr>
              <a:t>Data objects and attributes are identified, and existing data structures are reviewed for quality.</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Times New Roman"/>
                <a:ea typeface="Times New Roman"/>
                <a:cs typeface="Times New Roman"/>
                <a:sym typeface="Times New Roman"/>
              </a:rPr>
              <a:t>When data structure is weak (e.g., flat files are currently implemented, when a relational approach would greatly simplify processing), the data are reengineered.</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Times New Roman"/>
                <a:ea typeface="Times New Roman"/>
                <a:cs typeface="Times New Roman"/>
                <a:sym typeface="Times New Roman"/>
              </a:rPr>
              <a:t>Because data architecture has a strong influence on program architecture and the algorithms that populate it, changes to the data will invariably result in either architectural or code-level changes.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7" name="Shape 367"/>
        <p:cNvGrpSpPr/>
        <p:nvPr/>
      </p:nvGrpSpPr>
      <p:grpSpPr>
        <a:xfrm>
          <a:off x="0" y="0"/>
          <a:ext cx="0" cy="0"/>
          <a:chOff x="0" y="0"/>
          <a:chExt cx="0" cy="0"/>
        </a:xfrm>
      </p:grpSpPr>
      <p:sp>
        <p:nvSpPr>
          <p:cNvPr id="368" name="Shape 36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9" name="Shape 369"/>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70" name="Shape 370"/>
          <p:cNvSpPr txBox="1"/>
          <p:nvPr>
            <p:ph type="title"/>
          </p:nvPr>
        </p:nvSpPr>
        <p:spPr>
          <a:xfrm>
            <a:off x="1295400" y="990600"/>
            <a:ext cx="4841875"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Forward Engineering</a:t>
            </a:r>
          </a:p>
        </p:txBody>
      </p:sp>
      <p:sp>
        <p:nvSpPr>
          <p:cNvPr id="371" name="Shape 371"/>
          <p:cNvSpPr txBox="1"/>
          <p:nvPr/>
        </p:nvSpPr>
        <p:spPr>
          <a:xfrm>
            <a:off x="1905000" y="2057400"/>
            <a:ext cx="6335711" cy="4037012"/>
          </a:xfrm>
          <a:prstGeom prst="rect">
            <a:avLst/>
          </a:prstGeom>
          <a:noFill/>
          <a:ln>
            <a:noFill/>
          </a:ln>
        </p:spPr>
        <p:txBody>
          <a:bodyPr anchorCtr="0" anchor="t" bIns="44450" lIns="90475" rIns="90475" tIns="44450">
            <a:noAutofit/>
          </a:bodyPr>
          <a:lstStyle/>
          <a:p>
            <a:pPr indent="0" lvl="0" marL="0" marR="0" rtl="0" algn="l">
              <a:lnSpc>
                <a:spcPct val="90000"/>
              </a:lnSpc>
              <a:spcBef>
                <a:spcPts val="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1.  	The cost to maintain one line of source code may be 20 to 40 times the cost of initial development of that line.      </a:t>
            </a:r>
          </a:p>
          <a:p>
            <a:pPr indent="0" lvl="0" marL="0" marR="0" rtl="0" algn="l">
              <a:lnSpc>
                <a:spcPct val="90000"/>
              </a:lnSpc>
              <a:spcBef>
                <a:spcPts val="80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2.  	Redesign of the software architecture (program and/or data structure), using modern design concepts, can greatly facilitate future maintenance.</a:t>
            </a:r>
          </a:p>
          <a:p>
            <a:pPr indent="0" lvl="0" marL="0" marR="0" rtl="0" algn="l">
              <a:lnSpc>
                <a:spcPct val="90000"/>
              </a:lnSpc>
              <a:spcBef>
                <a:spcPts val="80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3.  	Because a prototype of the software already exists, development productivity should be much higher than average.      </a:t>
            </a:r>
          </a:p>
          <a:p>
            <a:pPr indent="0" lvl="0" marL="0" marR="0" rtl="0" algn="l">
              <a:lnSpc>
                <a:spcPct val="90000"/>
              </a:lnSpc>
              <a:spcBef>
                <a:spcPts val="80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4.  	The user now has experience with the software. Therefore, new requirements and the direction of change can be ascertained with greater ease.</a:t>
            </a:r>
          </a:p>
          <a:p>
            <a:pPr indent="0" lvl="0" marL="0" marR="0" rtl="0" algn="l">
              <a:lnSpc>
                <a:spcPct val="90000"/>
              </a:lnSpc>
              <a:spcBef>
                <a:spcPts val="80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5.	CASE tools for reengineering will automate some parts of the job.      </a:t>
            </a:r>
          </a:p>
          <a:p>
            <a:pPr indent="0" lvl="0" marL="0" marR="0" rtl="0" algn="l">
              <a:lnSpc>
                <a:spcPct val="90000"/>
              </a:lnSpc>
              <a:spcBef>
                <a:spcPts val="800"/>
              </a:spcBef>
              <a:spcAft>
                <a:spcPts val="0"/>
              </a:spcAft>
              <a:buClr>
                <a:schemeClr val="dk1"/>
              </a:buClr>
              <a:buSzPct val="25000"/>
              <a:buFont typeface="Quattrocento"/>
              <a:buNone/>
            </a:pPr>
            <a:r>
              <a:rPr b="0" i="0" lang="en-US" sz="1600" u="none" cap="none" strike="noStrike">
                <a:solidFill>
                  <a:schemeClr val="dk1"/>
                </a:solidFill>
                <a:latin typeface="Quattrocento"/>
                <a:ea typeface="Quattrocento"/>
                <a:cs typeface="Quattrocento"/>
                <a:sym typeface="Quattrocento"/>
              </a:rPr>
              <a:t>6.  	A complete software configuration (documents, programs and data) will exist upon completion of preventive maintenance.</a:t>
            </a:r>
            <a:r>
              <a:rPr b="1" i="0" lang="en-US" sz="1600" u="none" cap="none" strike="noStrike">
                <a:solidFill>
                  <a:schemeClr val="lt1"/>
                </a:solidFill>
                <a:latin typeface="Helvetica Neue"/>
                <a:ea typeface="Helvetica Neue"/>
                <a:cs typeface="Helvetica Neue"/>
                <a:sym typeface="Helvetica Neue"/>
              </a:rPr>
              <a:t>      </a:t>
            </a:r>
          </a:p>
          <a:p>
            <a:pPr indent="0" lvl="0" marL="0" marR="0" rtl="0" algn="l">
              <a:lnSpc>
                <a:spcPct val="100000"/>
              </a:lnSpc>
              <a:spcBef>
                <a:spcPts val="0"/>
              </a:spcBef>
              <a:spcAft>
                <a:spcPts val="0"/>
              </a:spcAft>
              <a:buNone/>
            </a:pPr>
            <a:r>
              <a:t/>
            </a:r>
            <a:endParaRPr b="1" i="0" sz="1600" u="none" cap="none" strike="noStrike">
              <a:solidFill>
                <a:schemeClr val="lt1"/>
              </a:solidFill>
              <a:latin typeface="Helvetica Neue"/>
              <a:ea typeface="Helvetica Neue"/>
              <a:cs typeface="Helvetica Neue"/>
              <a:sym typeface="Helvetica Neue"/>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6" name="Shape 376"/>
        <p:cNvGrpSpPr/>
        <p:nvPr/>
      </p:nvGrpSpPr>
      <p:grpSpPr>
        <a:xfrm>
          <a:off x="0" y="0"/>
          <a:ext cx="0" cy="0"/>
          <a:chOff x="0" y="0"/>
          <a:chExt cx="0" cy="0"/>
        </a:xfrm>
      </p:grpSpPr>
      <p:sp>
        <p:nvSpPr>
          <p:cNvPr id="377" name="Shape 37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8" name="Shape 378"/>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79" name="Shape 379"/>
          <p:cNvSpPr txBox="1"/>
          <p:nvPr>
            <p:ph type="title"/>
          </p:nvPr>
        </p:nvSpPr>
        <p:spPr>
          <a:xfrm>
            <a:off x="1219200" y="1066800"/>
            <a:ext cx="76961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Economics of Reengineering-I</a:t>
            </a:r>
          </a:p>
        </p:txBody>
      </p:sp>
      <p:sp>
        <p:nvSpPr>
          <p:cNvPr id="380" name="Shape 380"/>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A cost/benefit analysis model for reengineering has been proposed by Sneed [Sne95]. Nine parameters are defined:</a:t>
            </a:r>
          </a:p>
          <a:p>
            <a:pPr indent="-228600" lvl="2" marL="1143000" marR="0" rtl="0" algn="l">
              <a:lnSpc>
                <a:spcPct val="90000"/>
              </a:lnSpc>
              <a:spcBef>
                <a:spcPts val="60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1 </a:t>
            </a:r>
            <a:r>
              <a:rPr b="0" i="0" lang="en-US" sz="1800" u="none" cap="none" strike="noStrike">
                <a:solidFill>
                  <a:schemeClr val="dk1"/>
                </a:solidFill>
                <a:latin typeface="Times New Roman"/>
                <a:ea typeface="Times New Roman"/>
                <a:cs typeface="Times New Roman"/>
                <a:sym typeface="Times New Roman"/>
              </a:rPr>
              <a:t>= current annual maintenance cost for an application.</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2</a:t>
            </a:r>
            <a:r>
              <a:rPr b="0" i="0" lang="en-US" sz="1800" u="none" cap="none" strike="noStrike">
                <a:solidFill>
                  <a:schemeClr val="dk1"/>
                </a:solidFill>
                <a:latin typeface="Times New Roman"/>
                <a:ea typeface="Times New Roman"/>
                <a:cs typeface="Times New Roman"/>
                <a:sym typeface="Times New Roman"/>
              </a:rPr>
              <a:t> = current annual operation cost for an application.</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3 </a:t>
            </a:r>
            <a:r>
              <a:rPr b="0" i="0" lang="en-US" sz="1800" u="none" cap="none" strike="noStrike">
                <a:solidFill>
                  <a:schemeClr val="dk1"/>
                </a:solidFill>
                <a:latin typeface="Times New Roman"/>
                <a:ea typeface="Times New Roman"/>
                <a:cs typeface="Times New Roman"/>
                <a:sym typeface="Times New Roman"/>
              </a:rPr>
              <a:t>= current annual business value of an application.</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4</a:t>
            </a:r>
            <a:r>
              <a:rPr b="0" i="0" lang="en-US" sz="1800" u="none" cap="none" strike="noStrike">
                <a:solidFill>
                  <a:schemeClr val="dk1"/>
                </a:solidFill>
                <a:latin typeface="Times New Roman"/>
                <a:ea typeface="Times New Roman"/>
                <a:cs typeface="Times New Roman"/>
                <a:sym typeface="Times New Roman"/>
              </a:rPr>
              <a:t> = predicted annual maintenance cost after reengineering.</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5</a:t>
            </a:r>
            <a:r>
              <a:rPr b="0" i="0" lang="en-US" sz="1800" u="none" cap="none" strike="noStrike">
                <a:solidFill>
                  <a:schemeClr val="dk1"/>
                </a:solidFill>
                <a:latin typeface="Times New Roman"/>
                <a:ea typeface="Times New Roman"/>
                <a:cs typeface="Times New Roman"/>
                <a:sym typeface="Times New Roman"/>
              </a:rPr>
              <a:t> = predicted annual operations cost after reengineering.</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6</a:t>
            </a:r>
            <a:r>
              <a:rPr b="0" i="0" lang="en-US" sz="1800" u="none" cap="none" strike="noStrike">
                <a:solidFill>
                  <a:schemeClr val="dk1"/>
                </a:solidFill>
                <a:latin typeface="Times New Roman"/>
                <a:ea typeface="Times New Roman"/>
                <a:cs typeface="Times New Roman"/>
                <a:sym typeface="Times New Roman"/>
              </a:rPr>
              <a:t> = predicted annual business value after reengineering.</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7</a:t>
            </a:r>
            <a:r>
              <a:rPr b="0" i="0" lang="en-US" sz="1800" u="none" cap="none" strike="noStrike">
                <a:solidFill>
                  <a:schemeClr val="dk1"/>
                </a:solidFill>
                <a:latin typeface="Times New Roman"/>
                <a:ea typeface="Times New Roman"/>
                <a:cs typeface="Times New Roman"/>
                <a:sym typeface="Times New Roman"/>
              </a:rPr>
              <a:t> = estimated reengineering costs.</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8</a:t>
            </a:r>
            <a:r>
              <a:rPr b="0" i="0" lang="en-US" sz="1800" u="none" cap="none" strike="noStrike">
                <a:solidFill>
                  <a:schemeClr val="dk1"/>
                </a:solidFill>
                <a:latin typeface="Times New Roman"/>
                <a:ea typeface="Times New Roman"/>
                <a:cs typeface="Times New Roman"/>
                <a:sym typeface="Times New Roman"/>
              </a:rPr>
              <a:t> = estimated reengineering calendar time.</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P</a:t>
            </a:r>
            <a:r>
              <a:rPr b="0" baseline="-25000" i="0" lang="en-US" sz="1800" u="none" cap="none" strike="noStrike">
                <a:solidFill>
                  <a:schemeClr val="dk1"/>
                </a:solidFill>
                <a:latin typeface="Times New Roman"/>
                <a:ea typeface="Times New Roman"/>
                <a:cs typeface="Times New Roman"/>
                <a:sym typeface="Times New Roman"/>
              </a:rPr>
              <a:t>9</a:t>
            </a:r>
            <a:r>
              <a:rPr b="0" i="0" lang="en-US" sz="1800" u="none" cap="none" strike="noStrike">
                <a:solidFill>
                  <a:schemeClr val="dk1"/>
                </a:solidFill>
                <a:latin typeface="Times New Roman"/>
                <a:ea typeface="Times New Roman"/>
                <a:cs typeface="Times New Roman"/>
                <a:sym typeface="Times New Roman"/>
              </a:rPr>
              <a:t> = reengineering risk factor (P</a:t>
            </a:r>
            <a:r>
              <a:rPr b="0" baseline="-25000" i="0" lang="en-US" sz="1800" u="none" cap="none" strike="noStrike">
                <a:solidFill>
                  <a:schemeClr val="dk1"/>
                </a:solidFill>
                <a:latin typeface="Times New Roman"/>
                <a:ea typeface="Times New Roman"/>
                <a:cs typeface="Times New Roman"/>
                <a:sym typeface="Times New Roman"/>
              </a:rPr>
              <a:t>9</a:t>
            </a:r>
            <a:r>
              <a:rPr b="0" i="0" lang="en-US" sz="1800" u="none" cap="none" strike="noStrike">
                <a:solidFill>
                  <a:schemeClr val="dk1"/>
                </a:solidFill>
                <a:latin typeface="Times New Roman"/>
                <a:ea typeface="Times New Roman"/>
                <a:cs typeface="Times New Roman"/>
                <a:sym typeface="Times New Roman"/>
              </a:rPr>
              <a:t> = 1.0 is nominal).</a:t>
            </a:r>
          </a:p>
          <a:p>
            <a:pPr indent="-228600" lvl="2" marL="1143000" marR="0" rtl="0" algn="l">
              <a:lnSpc>
                <a:spcPct val="90000"/>
              </a:lnSpc>
              <a:spcBef>
                <a:spcPts val="360"/>
              </a:spcBef>
              <a:spcAft>
                <a:spcPts val="0"/>
              </a:spcAft>
              <a:buClr>
                <a:schemeClr val="dk2"/>
              </a:buClr>
              <a:buSzPct val="100000"/>
              <a:buFont typeface="Times New Roman"/>
              <a:buChar char="•"/>
            </a:pPr>
            <a:r>
              <a:rPr b="0" i="0" lang="en-US" sz="1800" u="none" cap="none" strike="noStrike">
                <a:solidFill>
                  <a:schemeClr val="dk1"/>
                </a:solidFill>
                <a:latin typeface="Times New Roman"/>
                <a:ea typeface="Times New Roman"/>
                <a:cs typeface="Times New Roman"/>
                <a:sym typeface="Times New Roman"/>
              </a:rPr>
              <a:t>L  = expected life of the system.</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5" name="Shape 385"/>
        <p:cNvGrpSpPr/>
        <p:nvPr/>
      </p:nvGrpSpPr>
      <p:grpSpPr>
        <a:xfrm>
          <a:off x="0" y="0"/>
          <a:ext cx="0" cy="0"/>
          <a:chOff x="0" y="0"/>
          <a:chExt cx="0" cy="0"/>
        </a:xfrm>
      </p:grpSpPr>
      <p:sp>
        <p:nvSpPr>
          <p:cNvPr id="386" name="Shape 38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87" name="Shape 387"/>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88" name="Shape 388"/>
          <p:cNvSpPr txBox="1"/>
          <p:nvPr>
            <p:ph type="title"/>
          </p:nvPr>
        </p:nvSpPr>
        <p:spPr>
          <a:xfrm>
            <a:off x="1219200" y="1066800"/>
            <a:ext cx="73913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Economics of Reengineering-II</a:t>
            </a:r>
          </a:p>
        </p:txBody>
      </p:sp>
      <p:sp>
        <p:nvSpPr>
          <p:cNvPr id="389" name="Shape 38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The cost associated with continuing maintenance of a candidate application (i.e., reengineering is not performed) can be defined as</a:t>
            </a:r>
          </a:p>
          <a:p>
            <a:pPr indent="-342900" lvl="0" marL="342900" marR="0" rtl="0" algn="l">
              <a:lnSpc>
                <a:spcPct val="90000"/>
              </a:lnSpc>
              <a:spcBef>
                <a:spcPts val="600"/>
              </a:spcBef>
              <a:spcAft>
                <a:spcPts val="0"/>
              </a:spcAft>
              <a:buClr>
                <a:schemeClr val="folHlink"/>
              </a:buClr>
              <a:buSzPct val="25000"/>
              <a:buFont typeface="Noto Symbol"/>
              <a:buNone/>
            </a:pPr>
            <a:r>
              <a:rPr b="0" i="0" lang="en-US" sz="2000" u="none" cap="none" strike="noStrike">
                <a:solidFill>
                  <a:schemeClr val="dk1"/>
                </a:solidFill>
                <a:latin typeface="Times New Roman"/>
                <a:ea typeface="Times New Roman"/>
                <a:cs typeface="Times New Roman"/>
                <a:sym typeface="Times New Roman"/>
              </a:rPr>
              <a:t>		</a:t>
            </a:r>
            <a:r>
              <a:rPr b="0" i="0" lang="en-US" sz="2000" u="none" cap="none" strike="noStrike">
                <a:solidFill>
                  <a:schemeClr val="folHlink"/>
                </a:solidFill>
                <a:latin typeface="Times New Roman"/>
                <a:ea typeface="Times New Roman"/>
                <a:cs typeface="Times New Roman"/>
                <a:sym typeface="Times New Roman"/>
              </a:rPr>
              <a:t>C</a:t>
            </a:r>
            <a:r>
              <a:rPr b="0" baseline="-25000" i="0" lang="en-US" sz="2000" u="none" cap="none" strike="noStrike">
                <a:solidFill>
                  <a:schemeClr val="folHlink"/>
                </a:solidFill>
                <a:latin typeface="Times New Roman"/>
                <a:ea typeface="Times New Roman"/>
                <a:cs typeface="Times New Roman"/>
                <a:sym typeface="Times New Roman"/>
              </a:rPr>
              <a:t>maint</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3</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1</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2</a:t>
            </a:r>
            <a:r>
              <a:rPr b="0" i="0" lang="en-US" sz="2000" u="none" cap="none" strike="noStrike">
                <a:solidFill>
                  <a:schemeClr val="folHlink"/>
                </a:solidFill>
                <a:latin typeface="Times New Roman"/>
                <a:ea typeface="Times New Roman"/>
                <a:cs typeface="Times New Roman"/>
                <a:sym typeface="Times New Roman"/>
              </a:rPr>
              <a:t>)] </a:t>
            </a:r>
            <a:r>
              <a:rPr b="0" i="0" lang="en-US" sz="2000" u="none" cap="none" strike="noStrike">
                <a:solidFill>
                  <a:schemeClr val="folHlink"/>
                </a:solidFill>
                <a:latin typeface="Helvetica Neue"/>
                <a:ea typeface="Helvetica Neue"/>
                <a:cs typeface="Helvetica Neue"/>
                <a:sym typeface="Helvetica Neue"/>
              </a:rPr>
              <a:t>x</a:t>
            </a:r>
            <a:r>
              <a:rPr b="0" i="0" lang="en-US" sz="2000" u="none" cap="none" strike="noStrike">
                <a:solidFill>
                  <a:schemeClr val="folHlink"/>
                </a:solidFill>
                <a:latin typeface="Times New Roman"/>
                <a:ea typeface="Times New Roman"/>
                <a:cs typeface="Times New Roman"/>
                <a:sym typeface="Times New Roman"/>
              </a:rPr>
              <a:t> L	</a:t>
            </a:r>
            <a:r>
              <a:rPr b="0" i="0" lang="en-US" sz="2000" u="none" cap="none" strike="noStrike">
                <a:solidFill>
                  <a:schemeClr val="dk1"/>
                </a:solidFill>
                <a:latin typeface="Times New Roman"/>
                <a:ea typeface="Times New Roman"/>
                <a:cs typeface="Times New Roman"/>
                <a:sym typeface="Times New Roman"/>
              </a:rPr>
              <a:t>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The costs associated with reengineering are defined using the following relationship:</a:t>
            </a:r>
          </a:p>
          <a:p>
            <a:pPr indent="-342900" lvl="0" marL="342900" marR="0" rtl="0" algn="l">
              <a:lnSpc>
                <a:spcPct val="90000"/>
              </a:lnSpc>
              <a:spcBef>
                <a:spcPts val="600"/>
              </a:spcBef>
              <a:spcAft>
                <a:spcPts val="0"/>
              </a:spcAft>
              <a:buClr>
                <a:schemeClr val="folHlink"/>
              </a:buClr>
              <a:buSzPct val="25000"/>
              <a:buFont typeface="Noto Symbol"/>
              <a:buNone/>
            </a:pPr>
            <a:r>
              <a:rPr b="0" i="0" lang="en-US" sz="2000" u="none" cap="none" strike="noStrike">
                <a:solidFill>
                  <a:schemeClr val="dk1"/>
                </a:solidFill>
                <a:latin typeface="Times New Roman"/>
                <a:ea typeface="Times New Roman"/>
                <a:cs typeface="Times New Roman"/>
                <a:sym typeface="Times New Roman"/>
              </a:rPr>
              <a:t>	</a:t>
            </a:r>
            <a:r>
              <a:rPr b="0" i="0" lang="en-US" sz="2000" u="none" cap="none" strike="noStrike">
                <a:solidFill>
                  <a:schemeClr val="folHlink"/>
                </a:solidFill>
                <a:latin typeface="Times New Roman"/>
                <a:ea typeface="Times New Roman"/>
                <a:cs typeface="Times New Roman"/>
                <a:sym typeface="Times New Roman"/>
              </a:rPr>
              <a:t>	C</a:t>
            </a:r>
            <a:r>
              <a:rPr b="0" baseline="-25000" i="0" lang="en-US" sz="2000" u="none" cap="none" strike="noStrike">
                <a:solidFill>
                  <a:schemeClr val="folHlink"/>
                </a:solidFill>
                <a:latin typeface="Times New Roman"/>
                <a:ea typeface="Times New Roman"/>
                <a:cs typeface="Times New Roman"/>
                <a:sym typeface="Times New Roman"/>
              </a:rPr>
              <a:t>reeng</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6</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4</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5</a:t>
            </a:r>
            <a:r>
              <a:rPr b="0" i="0" lang="en-US" sz="2000" u="none" cap="none" strike="noStrike">
                <a:solidFill>
                  <a:schemeClr val="folHlink"/>
                </a:solidFill>
                <a:latin typeface="Times New Roman"/>
                <a:ea typeface="Times New Roman"/>
                <a:cs typeface="Times New Roman"/>
                <a:sym typeface="Times New Roman"/>
              </a:rPr>
              <a:t>) </a:t>
            </a:r>
            <a:r>
              <a:rPr b="0" i="0" lang="en-US" sz="2000" u="none" cap="none" strike="noStrike">
                <a:solidFill>
                  <a:schemeClr val="folHlink"/>
                </a:solidFill>
                <a:latin typeface="Helvetica Neue"/>
                <a:ea typeface="Helvetica Neue"/>
                <a:cs typeface="Helvetica Neue"/>
                <a:sym typeface="Helvetica Neue"/>
              </a:rPr>
              <a:t>x</a:t>
            </a:r>
            <a:r>
              <a:rPr b="0" i="0" lang="en-US" sz="2000" u="none" cap="none" strike="noStrike">
                <a:solidFill>
                  <a:schemeClr val="folHlink"/>
                </a:solidFill>
                <a:latin typeface="Times New Roman"/>
                <a:ea typeface="Times New Roman"/>
                <a:cs typeface="Times New Roman"/>
                <a:sym typeface="Times New Roman"/>
              </a:rPr>
              <a:t> (L - P</a:t>
            </a:r>
            <a:r>
              <a:rPr b="0" baseline="-25000" i="0" lang="en-US" sz="2000" u="none" cap="none" strike="noStrike">
                <a:solidFill>
                  <a:schemeClr val="folHlink"/>
                </a:solidFill>
                <a:latin typeface="Times New Roman"/>
                <a:ea typeface="Times New Roman"/>
                <a:cs typeface="Times New Roman"/>
                <a:sym typeface="Times New Roman"/>
              </a:rPr>
              <a:t>8</a:t>
            </a:r>
            <a:r>
              <a:rPr b="0" i="0" lang="en-US" sz="2000" u="none" cap="none" strike="noStrike">
                <a:solidFill>
                  <a:schemeClr val="folHlink"/>
                </a:solidFill>
                <a:latin typeface="Times New Roman"/>
                <a:ea typeface="Times New Roman"/>
                <a:cs typeface="Times New Roman"/>
                <a:sym typeface="Times New Roman"/>
              </a:rPr>
              <a:t>) - (P</a:t>
            </a:r>
            <a:r>
              <a:rPr b="0" baseline="-25000" i="0" lang="en-US" sz="2000" u="none" cap="none" strike="noStrike">
                <a:solidFill>
                  <a:schemeClr val="folHlink"/>
                </a:solidFill>
                <a:latin typeface="Times New Roman"/>
                <a:ea typeface="Times New Roman"/>
                <a:cs typeface="Times New Roman"/>
                <a:sym typeface="Times New Roman"/>
              </a:rPr>
              <a:t>7</a:t>
            </a:r>
            <a:r>
              <a:rPr b="0" i="0" lang="en-US" sz="2000" u="none" cap="none" strike="noStrike">
                <a:solidFill>
                  <a:schemeClr val="folHlink"/>
                </a:solidFill>
                <a:latin typeface="Times New Roman"/>
                <a:ea typeface="Times New Roman"/>
                <a:cs typeface="Times New Roman"/>
                <a:sym typeface="Times New Roman"/>
              </a:rPr>
              <a:t> </a:t>
            </a:r>
            <a:r>
              <a:rPr b="0" i="0" lang="en-US" sz="2000" u="none" cap="none" strike="noStrike">
                <a:solidFill>
                  <a:schemeClr val="folHlink"/>
                </a:solidFill>
                <a:latin typeface="Helvetica Neue"/>
                <a:ea typeface="Helvetica Neue"/>
                <a:cs typeface="Helvetica Neue"/>
                <a:sym typeface="Helvetica Neue"/>
              </a:rPr>
              <a:t>x</a:t>
            </a:r>
            <a:r>
              <a:rPr b="0" i="0" lang="en-US" sz="2000" u="none" cap="none" strike="noStrike">
                <a:solidFill>
                  <a:schemeClr val="folHlink"/>
                </a:solidFill>
                <a:latin typeface="Times New Roman"/>
                <a:ea typeface="Times New Roman"/>
                <a:cs typeface="Times New Roman"/>
                <a:sym typeface="Times New Roman"/>
              </a:rPr>
              <a:t> P</a:t>
            </a:r>
            <a:r>
              <a:rPr b="0" baseline="-25000" i="0" lang="en-US" sz="2000" u="none" cap="none" strike="noStrike">
                <a:solidFill>
                  <a:schemeClr val="folHlink"/>
                </a:solidFill>
                <a:latin typeface="Times New Roman"/>
                <a:ea typeface="Times New Roman"/>
                <a:cs typeface="Times New Roman"/>
                <a:sym typeface="Times New Roman"/>
              </a:rPr>
              <a:t>9</a:t>
            </a:r>
            <a:r>
              <a:rPr b="0" i="0" lang="en-US" sz="2000" u="none" cap="none" strike="noStrike">
                <a:solidFill>
                  <a:schemeClr val="folHlink"/>
                </a:solidFill>
                <a:latin typeface="Times New Roman"/>
                <a:ea typeface="Times New Roman"/>
                <a:cs typeface="Times New Roman"/>
                <a:sym typeface="Times New Roman"/>
              </a:rPr>
              <a:t>)]	</a:t>
            </a:r>
            <a:r>
              <a:rPr b="0" i="0" lang="en-US" sz="2000" u="none" cap="none" strike="noStrike">
                <a:solidFill>
                  <a:schemeClr val="dk1"/>
                </a:solidFill>
                <a:latin typeface="Times New Roman"/>
                <a:ea typeface="Times New Roman"/>
                <a:cs typeface="Times New Roman"/>
                <a:sym typeface="Times New Roman"/>
              </a:rPr>
              <a:t>		`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Using the costs presented in equations above, the overall benefit of reengineering can be computed as</a:t>
            </a:r>
          </a:p>
          <a:p>
            <a:pPr indent="-342900" lvl="0" marL="342900" marR="0" rtl="0" algn="l">
              <a:lnSpc>
                <a:spcPct val="90000"/>
              </a:lnSpc>
              <a:spcBef>
                <a:spcPts val="600"/>
              </a:spcBef>
              <a:spcAft>
                <a:spcPts val="0"/>
              </a:spcAft>
              <a:buClr>
                <a:schemeClr val="folHlink"/>
              </a:buClr>
              <a:buSzPct val="25000"/>
              <a:buFont typeface="Noto Symbol"/>
              <a:buNone/>
            </a:pPr>
            <a:r>
              <a:rPr b="0" i="0" lang="en-US" sz="2000" u="none" cap="none" strike="noStrike">
                <a:solidFill>
                  <a:schemeClr val="dk1"/>
                </a:solidFill>
                <a:latin typeface="Times New Roman"/>
                <a:ea typeface="Times New Roman"/>
                <a:cs typeface="Times New Roman"/>
                <a:sym typeface="Times New Roman"/>
              </a:rPr>
              <a:t>	</a:t>
            </a:r>
            <a:r>
              <a:rPr b="0" i="0" lang="en-US" sz="2000" u="none" cap="none" strike="noStrike">
                <a:solidFill>
                  <a:schemeClr val="folHlink"/>
                </a:solidFill>
                <a:latin typeface="Times New Roman"/>
                <a:ea typeface="Times New Roman"/>
                <a:cs typeface="Times New Roman"/>
                <a:sym typeface="Times New Roman"/>
              </a:rPr>
              <a:t>	cost benefit = C</a:t>
            </a:r>
            <a:r>
              <a:rPr b="0" baseline="-25000" i="0" lang="en-US" sz="2000" u="none" cap="none" strike="noStrike">
                <a:solidFill>
                  <a:schemeClr val="folHlink"/>
                </a:solidFill>
                <a:latin typeface="Times New Roman"/>
                <a:ea typeface="Times New Roman"/>
                <a:cs typeface="Times New Roman"/>
                <a:sym typeface="Times New Roman"/>
              </a:rPr>
              <a:t>reeng </a:t>
            </a:r>
            <a:r>
              <a:rPr b="0" i="0" lang="en-US" sz="2000" u="none" cap="none" strike="noStrike">
                <a:solidFill>
                  <a:schemeClr val="folHlink"/>
                </a:solidFill>
                <a:latin typeface="Times New Roman"/>
                <a:ea typeface="Times New Roman"/>
                <a:cs typeface="Times New Roman"/>
                <a:sym typeface="Times New Roman"/>
              </a:rPr>
              <a:t>- C</a:t>
            </a:r>
            <a:r>
              <a:rPr b="0" baseline="-25000" i="0" lang="en-US" sz="2000" u="none" cap="none" strike="noStrike">
                <a:solidFill>
                  <a:schemeClr val="folHlink"/>
                </a:solidFill>
                <a:latin typeface="Times New Roman"/>
                <a:ea typeface="Times New Roman"/>
                <a:cs typeface="Times New Roman"/>
                <a:sym typeface="Times New Roman"/>
              </a:rPr>
              <a:t>maint</a:t>
            </a:r>
            <a:r>
              <a:rPr b="0" i="0" lang="en-US" sz="2000" u="none" cap="none" strike="noStrike">
                <a:solidFill>
                  <a:schemeClr val="folHlink"/>
                </a:solidFill>
                <a:latin typeface="Times New Roman"/>
                <a:ea typeface="Times New Roman"/>
                <a:cs typeface="Times New Roman"/>
                <a:sym typeface="Times New Roman"/>
              </a:rPr>
              <a:t>		</a:t>
            </a:r>
            <a:r>
              <a:rPr b="0" i="0" lang="en-US" sz="2000" u="none" cap="none" strike="noStrike">
                <a:solidFill>
                  <a:schemeClr val="dk1"/>
                </a:solidFill>
                <a:latin typeface="Times New Roman"/>
                <a:ea typeface="Times New Roman"/>
                <a:cs typeface="Times New Roman"/>
                <a:sym typeface="Times New Roman"/>
              </a:rPr>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x="0" y="0"/>
          <a:ext cx="0" cy="0"/>
          <a:chOff x="0" y="0"/>
          <a:chExt cx="0" cy="0"/>
        </a:xfrm>
      </p:grpSpPr>
      <p:sp>
        <p:nvSpPr>
          <p:cNvPr id="231" name="Shape 23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2" name="Shape 232"/>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33" name="Shape 23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Maintainable Software</a:t>
            </a:r>
          </a:p>
        </p:txBody>
      </p:sp>
      <p:sp>
        <p:nvSpPr>
          <p:cNvPr id="234" name="Shape 23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Maintainable software exhibits effective modularity</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It makes use of design patterns that allow ease of understanding.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It has been constructed using well-defined coding standards and conventions, leading to source code that is self-documenting and understandable.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It has undergone a variety of quality assurance techniques that have uncovered potential maintenance problems before the software is released.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It has been created by software engineers who recognize that they may not be around when changes must be made. </a:t>
            </a:r>
          </a:p>
          <a:p>
            <a:pPr indent="-285750" lvl="1" marL="742950" marR="0" rtl="0" algn="l">
              <a:lnSpc>
                <a:spcPct val="90000"/>
              </a:lnSpc>
              <a:spcBef>
                <a:spcPts val="360"/>
              </a:spcBef>
              <a:spcAft>
                <a:spcPts val="0"/>
              </a:spcAft>
              <a:buClr>
                <a:schemeClr val="folHlink"/>
              </a:buClr>
              <a:buSzPct val="70000"/>
              <a:buFont typeface="Noto Symbol"/>
              <a:buChar char="■"/>
            </a:pPr>
            <a:r>
              <a:rPr b="0" i="1" lang="en-US" sz="1800" u="none" cap="none" strike="noStrike">
                <a:solidFill>
                  <a:schemeClr val="folHlink"/>
                </a:solidFill>
                <a:latin typeface="Quattrocento"/>
                <a:ea typeface="Quattrocento"/>
                <a:cs typeface="Quattrocento"/>
                <a:sym typeface="Quattrocento"/>
              </a:rPr>
              <a:t>Therefore, the design and implementation of the software must “assist” the person who is making the change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9" name="Shape 239"/>
        <p:cNvGrpSpPr/>
        <p:nvPr/>
      </p:nvGrpSpPr>
      <p:grpSpPr>
        <a:xfrm>
          <a:off x="0" y="0"/>
          <a:ext cx="0" cy="0"/>
          <a:chOff x="0" y="0"/>
          <a:chExt cx="0" cy="0"/>
        </a:xfrm>
      </p:grpSpPr>
      <p:sp>
        <p:nvSpPr>
          <p:cNvPr id="240" name="Shape 24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1" name="Shape 241"/>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42" name="Shape 24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Supportability</a:t>
            </a:r>
          </a:p>
        </p:txBody>
      </p:sp>
      <p:sp>
        <p:nvSpPr>
          <p:cNvPr id="243" name="Shape 24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a:t>
            </a:r>
            <a:r>
              <a:rPr b="0" i="0" lang="en-US" sz="2000" u="none" cap="none" strike="noStrike">
                <a:solidFill>
                  <a:srgbClr val="000000"/>
                </a:solidFill>
                <a:latin typeface="Quattrocento"/>
                <a:ea typeface="Quattrocento"/>
                <a:cs typeface="Quattrocento"/>
                <a:sym typeface="Quattrocento"/>
              </a:rPr>
              <a:t>the capability of supporting a software system over its whole product life.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800" u="none" cap="none" strike="noStrike">
                <a:solidFill>
                  <a:srgbClr val="000000"/>
                </a:solidFill>
                <a:latin typeface="Quattrocento"/>
                <a:ea typeface="Quattrocento"/>
                <a:cs typeface="Quattrocento"/>
                <a:sym typeface="Quattrocento"/>
              </a:rPr>
              <a:t>This implies satisfying any necessary needs or requirements, but also the provision of equipment, support infrastructure, additional software, facilities, manpower, or any other resource required to maintain the software operational and capable of satisfying its function.”</a:t>
            </a:r>
            <a:r>
              <a:rPr b="0" i="0" lang="en-US" sz="1800" u="none" cap="none" strike="noStrike">
                <a:solidFill>
                  <a:schemeClr val="dk1"/>
                </a:solidFill>
                <a:latin typeface="Quattrocento"/>
                <a:ea typeface="Quattrocento"/>
                <a:cs typeface="Quattrocento"/>
                <a:sym typeface="Quattrocento"/>
              </a:rPr>
              <a:t> [SSO08]</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software should contain facilities to assist support personnel when a defect is encountered in the operational environment (and make no mistake, defects </a:t>
            </a:r>
            <a:r>
              <a:rPr b="0" i="1" lang="en-US" sz="2000" u="none" cap="none" strike="noStrike">
                <a:solidFill>
                  <a:schemeClr val="dk1"/>
                </a:solidFill>
                <a:latin typeface="Quattrocento"/>
                <a:ea typeface="Quattrocento"/>
                <a:cs typeface="Quattrocento"/>
                <a:sym typeface="Quattrocento"/>
              </a:rPr>
              <a:t>will</a:t>
            </a:r>
            <a:r>
              <a:rPr b="0" i="0" lang="en-US" sz="2000" u="none" cap="none" strike="noStrike">
                <a:solidFill>
                  <a:schemeClr val="dk1"/>
                </a:solidFill>
                <a:latin typeface="Quattrocento"/>
                <a:ea typeface="Quattrocento"/>
                <a:cs typeface="Quattrocento"/>
                <a:sym typeface="Quattrocento"/>
              </a:rPr>
              <a:t> be encountered).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Support personnel should have access to a database that contains records of all defects that have already been encountered—their characteristics, cause, and cure.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8" name="Shape 248"/>
        <p:cNvGrpSpPr/>
        <p:nvPr/>
      </p:nvGrpSpPr>
      <p:grpSpPr>
        <a:xfrm>
          <a:off x="0" y="0"/>
          <a:ext cx="0" cy="0"/>
          <a:chOff x="0" y="0"/>
          <a:chExt cx="0" cy="0"/>
        </a:xfrm>
      </p:grpSpPr>
      <p:sp>
        <p:nvSpPr>
          <p:cNvPr id="249" name="Shape 24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0" name="Shape 250"/>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51" name="Shape 251"/>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Reengineering</a:t>
            </a:r>
          </a:p>
        </p:txBody>
      </p:sp>
      <p:sp>
        <p:nvSpPr>
          <p:cNvPr id="252" name="Shape 252"/>
          <p:cNvSpPr txBox="1"/>
          <p:nvPr/>
        </p:nvSpPr>
        <p:spPr>
          <a:xfrm>
            <a:off x="3581400" y="2133600"/>
            <a:ext cx="2838450" cy="1500187"/>
          </a:xfrm>
          <a:prstGeom prst="rect">
            <a:avLst/>
          </a:prstGeom>
          <a:solidFill>
            <a:schemeClr va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3" name="Shape 253"/>
          <p:cNvSpPr txBox="1"/>
          <p:nvPr/>
        </p:nvSpPr>
        <p:spPr>
          <a:xfrm>
            <a:off x="1530350" y="4257675"/>
            <a:ext cx="2035175" cy="1268411"/>
          </a:xfrm>
          <a:prstGeom prst="rect">
            <a:avLst/>
          </a:prstGeom>
          <a:solidFill>
            <a:schemeClr val="dk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4" name="Shape 254"/>
          <p:cNvSpPr txBox="1"/>
          <p:nvPr/>
        </p:nvSpPr>
        <p:spPr>
          <a:xfrm>
            <a:off x="6688136" y="4427537"/>
            <a:ext cx="1646237" cy="1020762"/>
          </a:xfrm>
          <a:prstGeom prst="rect">
            <a:avLst/>
          </a:prstGeom>
          <a:solidFill>
            <a:schemeClr val="fo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5" name="Shape 255"/>
          <p:cNvSpPr/>
          <p:nvPr/>
        </p:nvSpPr>
        <p:spPr>
          <a:xfrm>
            <a:off x="3802062" y="3751262"/>
            <a:ext cx="2474912" cy="1676400"/>
          </a:xfrm>
          <a:custGeom>
            <a:pathLst>
              <a:path extrusionOk="0" h="21600" w="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lnTo>
                  <a:pt x="10800" y="0"/>
                </a:lnTo>
                <a:close/>
              </a:path>
            </a:pathLst>
          </a:custGeom>
          <a:solidFill>
            <a:schemeClr val="accent1"/>
          </a:solidFill>
          <a:ln cap="flat"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6" name="Shape 256"/>
          <p:cNvSpPr txBox="1"/>
          <p:nvPr/>
        </p:nvSpPr>
        <p:spPr>
          <a:xfrm>
            <a:off x="4200525" y="2476500"/>
            <a:ext cx="1573211" cy="749299"/>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accent1"/>
              </a:buClr>
              <a:buSzPct val="25000"/>
              <a:buFont typeface="Helvetica Neue"/>
              <a:buNone/>
            </a:pPr>
            <a:r>
              <a:rPr b="0" i="0" lang="en-US" sz="2400" u="none" cap="none" strike="noStrike">
                <a:solidFill>
                  <a:schemeClr val="accent1"/>
                </a:solidFill>
                <a:latin typeface="Helvetica Neue"/>
                <a:ea typeface="Helvetica Neue"/>
                <a:cs typeface="Helvetica Neue"/>
                <a:sym typeface="Helvetica Neue"/>
              </a:rPr>
              <a:t>Business </a:t>
            </a:r>
          </a:p>
          <a:p>
            <a:pPr indent="0" lvl="0" marL="0" marR="0" rtl="0" algn="ctr">
              <a:lnSpc>
                <a:spcPct val="90000"/>
              </a:lnSpc>
              <a:spcBef>
                <a:spcPts val="0"/>
              </a:spcBef>
              <a:spcAft>
                <a:spcPts val="0"/>
              </a:spcAft>
              <a:buClr>
                <a:schemeClr val="accent1"/>
              </a:buClr>
              <a:buSzPct val="25000"/>
              <a:buFont typeface="Helvetica Neue"/>
              <a:buNone/>
            </a:pPr>
            <a:r>
              <a:rPr b="0" i="0" lang="en-US" sz="2400" u="none" cap="none" strike="noStrike">
                <a:solidFill>
                  <a:schemeClr val="accent1"/>
                </a:solidFill>
                <a:latin typeface="Helvetica Neue"/>
                <a:ea typeface="Helvetica Neue"/>
                <a:cs typeface="Helvetica Neue"/>
                <a:sym typeface="Helvetica Neue"/>
              </a:rPr>
              <a:t>processes</a:t>
            </a:r>
          </a:p>
        </p:txBody>
      </p:sp>
      <p:sp>
        <p:nvSpPr>
          <p:cNvPr id="257" name="Shape 257"/>
          <p:cNvSpPr txBox="1"/>
          <p:nvPr/>
        </p:nvSpPr>
        <p:spPr>
          <a:xfrm>
            <a:off x="1927225" y="4411662"/>
            <a:ext cx="1301749" cy="749299"/>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lt1"/>
              </a:buClr>
              <a:buSzPct val="25000"/>
              <a:buFont typeface="Helvetica Neue"/>
              <a:buNone/>
            </a:pPr>
            <a:r>
              <a:rPr b="0" i="0" lang="en-US" sz="2400" u="none" cap="none" strike="noStrike">
                <a:solidFill>
                  <a:schemeClr val="lt1"/>
                </a:solidFill>
                <a:latin typeface="Helvetica Neue"/>
                <a:ea typeface="Helvetica Neue"/>
                <a:cs typeface="Helvetica Neue"/>
                <a:sym typeface="Helvetica Neue"/>
              </a:rPr>
              <a:t>IT</a:t>
            </a:r>
          </a:p>
          <a:p>
            <a:pPr indent="0" lvl="0" marL="0" marR="0" rtl="0" algn="ctr">
              <a:lnSpc>
                <a:spcPct val="90000"/>
              </a:lnSpc>
              <a:spcBef>
                <a:spcPts val="0"/>
              </a:spcBef>
              <a:spcAft>
                <a:spcPts val="0"/>
              </a:spcAft>
              <a:buClr>
                <a:schemeClr val="lt1"/>
              </a:buClr>
              <a:buSzPct val="25000"/>
              <a:buFont typeface="Helvetica Neue"/>
              <a:buNone/>
            </a:pPr>
            <a:r>
              <a:rPr b="0" i="0" lang="en-US" sz="2400" u="none" cap="none" strike="noStrike">
                <a:solidFill>
                  <a:schemeClr val="lt1"/>
                </a:solidFill>
                <a:latin typeface="Helvetica Neue"/>
                <a:ea typeface="Helvetica Neue"/>
                <a:cs typeface="Helvetica Neue"/>
                <a:sym typeface="Helvetica Neue"/>
              </a:rPr>
              <a:t>systems</a:t>
            </a:r>
          </a:p>
        </p:txBody>
      </p:sp>
      <p:sp>
        <p:nvSpPr>
          <p:cNvPr id="258" name="Shape 258"/>
          <p:cNvSpPr txBox="1"/>
          <p:nvPr/>
        </p:nvSpPr>
        <p:spPr>
          <a:xfrm>
            <a:off x="6705600" y="4572000"/>
            <a:ext cx="1525587" cy="64135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accent1"/>
              </a:buClr>
              <a:buSzPct val="25000"/>
              <a:buFont typeface="Helvetica Neue"/>
              <a:buNone/>
            </a:pPr>
            <a:r>
              <a:rPr b="0" i="0" lang="en-US" sz="2000" u="none" cap="none" strike="noStrike">
                <a:solidFill>
                  <a:schemeClr val="accent1"/>
                </a:solidFill>
                <a:latin typeface="Helvetica Neue"/>
                <a:ea typeface="Helvetica Neue"/>
                <a:cs typeface="Helvetica Neue"/>
                <a:sym typeface="Helvetica Neue"/>
              </a:rPr>
              <a:t>Software</a:t>
            </a:r>
          </a:p>
          <a:p>
            <a:pPr indent="0" lvl="0" marL="0" marR="0" rtl="0" algn="ctr">
              <a:lnSpc>
                <a:spcPct val="90000"/>
              </a:lnSpc>
              <a:spcBef>
                <a:spcPts val="0"/>
              </a:spcBef>
              <a:spcAft>
                <a:spcPts val="0"/>
              </a:spcAft>
              <a:buClr>
                <a:schemeClr val="accent1"/>
              </a:buClr>
              <a:buSzPct val="25000"/>
              <a:buFont typeface="Helvetica Neue"/>
              <a:buNone/>
            </a:pPr>
            <a:r>
              <a:rPr b="0" i="0" lang="en-US" sz="2000" u="none" cap="none" strike="noStrike">
                <a:solidFill>
                  <a:schemeClr val="accent1"/>
                </a:solidFill>
                <a:latin typeface="Helvetica Neue"/>
                <a:ea typeface="Helvetica Neue"/>
                <a:cs typeface="Helvetica Neue"/>
                <a:sym typeface="Helvetica Neue"/>
              </a:rPr>
              <a:t>applications</a:t>
            </a:r>
          </a:p>
        </p:txBody>
      </p:sp>
      <p:sp>
        <p:nvSpPr>
          <p:cNvPr id="259" name="Shape 259"/>
          <p:cNvSpPr txBox="1"/>
          <p:nvPr/>
        </p:nvSpPr>
        <p:spPr>
          <a:xfrm>
            <a:off x="3932237" y="4752975"/>
            <a:ext cx="2166936" cy="42068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Helvetica Neue"/>
              <a:buNone/>
            </a:pPr>
            <a:r>
              <a:rPr b="0" i="0" lang="en-US" sz="2400" u="none" cap="none" strike="noStrike">
                <a:solidFill>
                  <a:schemeClr val="dk1"/>
                </a:solidFill>
                <a:latin typeface="Helvetica Neue"/>
                <a:ea typeface="Helvetica Neue"/>
                <a:cs typeface="Helvetica Neue"/>
                <a:sym typeface="Helvetica Neue"/>
              </a:rPr>
              <a:t>Reengineering</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4" name="Shape 264"/>
        <p:cNvGrpSpPr/>
        <p:nvPr/>
      </p:nvGrpSpPr>
      <p:grpSpPr>
        <a:xfrm>
          <a:off x="0" y="0"/>
          <a:ext cx="0" cy="0"/>
          <a:chOff x="0" y="0"/>
          <a:chExt cx="0" cy="0"/>
        </a:xfrm>
      </p:grpSpPr>
      <p:sp>
        <p:nvSpPr>
          <p:cNvPr id="265" name="Shape 26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6" name="Shape 266"/>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67" name="Shape 267"/>
          <p:cNvSpPr txBox="1"/>
          <p:nvPr>
            <p:ph type="title"/>
          </p:nvPr>
        </p:nvSpPr>
        <p:spPr>
          <a:xfrm>
            <a:off x="1219200" y="990600"/>
            <a:ext cx="76199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Business Process Reengineering</a:t>
            </a:r>
          </a:p>
        </p:txBody>
      </p:sp>
      <p:sp>
        <p:nvSpPr>
          <p:cNvPr id="268" name="Shape 268"/>
          <p:cNvSpPr txBox="1"/>
          <p:nvPr>
            <p:ph idx="1" type="body"/>
          </p:nvPr>
        </p:nvSpPr>
        <p:spPr>
          <a:xfrm>
            <a:off x="1905000" y="1828800"/>
            <a:ext cx="6527800" cy="4498975"/>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Business definition.</a:t>
            </a:r>
            <a:r>
              <a:rPr b="0" i="0" lang="en-US" sz="1800" u="none" cap="none" strike="noStrike">
                <a:solidFill>
                  <a:schemeClr val="folHlink"/>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 Business goals are identified within the context of four key drivers: cost reduction, time reduction, quality improvement, and personnel development and empowerment. </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Process identification.</a:t>
            </a:r>
            <a:r>
              <a:rPr b="0" i="0" lang="en-US" sz="1800" u="none" cap="none" strike="noStrike">
                <a:solidFill>
                  <a:schemeClr val="folHlink"/>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 Processes that are critical to achieving the goals defined in the business definition are identified.</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Process evaluation.</a:t>
            </a:r>
            <a:r>
              <a:rPr b="0" i="0" lang="en-US" sz="1800" u="none" cap="none" strike="noStrike">
                <a:solidFill>
                  <a:schemeClr val="folHlink"/>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 The existing process is thoroughly analyzed and measured. </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Process specification and design. </a:t>
            </a:r>
            <a:r>
              <a:rPr b="0" i="0" lang="en-US" sz="1800" u="none" cap="none" strike="noStrike">
                <a:solidFill>
                  <a:schemeClr val="folHlink"/>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Based on information obtained during the first three BPR activities, use-cases are prepared for each process that is to be redesigned.</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Prototyping.</a:t>
            </a:r>
            <a:r>
              <a:rPr b="0" i="0" lang="en-US" sz="1800" u="none" cap="none" strike="noStrike">
                <a:solidFill>
                  <a:schemeClr val="dk1"/>
                </a:solidFill>
                <a:latin typeface="Times New Roman"/>
                <a:ea typeface="Times New Roman"/>
                <a:cs typeface="Times New Roman"/>
                <a:sym typeface="Times New Roman"/>
              </a:rPr>
              <a:t>  A redesigned business process must be prototyped before it is fully integrated into the business.</a:t>
            </a:r>
          </a:p>
          <a:p>
            <a:pPr indent="-342900" lvl="0" marL="342900" marR="0" rtl="0" algn="l">
              <a:lnSpc>
                <a:spcPct val="90000"/>
              </a:lnSpc>
              <a:spcBef>
                <a:spcPts val="360"/>
              </a:spcBef>
              <a:spcAft>
                <a:spcPts val="0"/>
              </a:spcAft>
              <a:buClr>
                <a:schemeClr val="folHlink"/>
              </a:buClr>
              <a:buSzPct val="75000"/>
              <a:buFont typeface="Noto Symbol"/>
              <a:buChar char="■"/>
            </a:pPr>
            <a:r>
              <a:rPr b="1" i="0" lang="en-US" sz="1800" u="none" cap="none" strike="noStrike">
                <a:solidFill>
                  <a:schemeClr val="folHlink"/>
                </a:solidFill>
                <a:latin typeface="Times New Roman"/>
                <a:ea typeface="Times New Roman"/>
                <a:cs typeface="Times New Roman"/>
                <a:sym typeface="Times New Roman"/>
              </a:rPr>
              <a:t>Refinement and instantiation. </a:t>
            </a:r>
            <a:r>
              <a:rPr b="0" i="0" lang="en-US" sz="1800" u="none" cap="none" strike="noStrike">
                <a:solidFill>
                  <a:schemeClr val="folHlink"/>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Based on feedback from the prototype, the business process is refined and then instantiated within a business system.</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5" name="Shape 275"/>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76" name="Shape 276"/>
          <p:cNvSpPr txBox="1"/>
          <p:nvPr>
            <p:ph type="title"/>
          </p:nvPr>
        </p:nvSpPr>
        <p:spPr>
          <a:xfrm>
            <a:off x="1219200" y="990600"/>
            <a:ext cx="7610474"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Business Process Reengineering</a:t>
            </a:r>
          </a:p>
        </p:txBody>
      </p:sp>
      <p:pic>
        <p:nvPicPr>
          <p:cNvPr id="277" name="Shape 277"/>
          <p:cNvPicPr preferRelativeResize="0"/>
          <p:nvPr/>
        </p:nvPicPr>
        <p:blipFill rotWithShape="1">
          <a:blip r:embed="rId3">
            <a:alphaModFix/>
          </a:blip>
          <a:srcRect b="0" l="0" r="0" t="0"/>
          <a:stretch/>
        </p:blipFill>
        <p:spPr>
          <a:xfrm>
            <a:off x="2971800" y="1828800"/>
            <a:ext cx="3375025" cy="423862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2" name="Shape 282"/>
        <p:cNvGrpSpPr/>
        <p:nvPr/>
      </p:nvGrpSpPr>
      <p:grpSpPr>
        <a:xfrm>
          <a:off x="0" y="0"/>
          <a:ext cx="0" cy="0"/>
          <a:chOff x="0" y="0"/>
          <a:chExt cx="0" cy="0"/>
        </a:xfrm>
      </p:grpSpPr>
      <p:sp>
        <p:nvSpPr>
          <p:cNvPr id="283" name="Shape 28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4" name="Shape 284"/>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85" name="Shape 285"/>
          <p:cNvSpPr txBox="1"/>
          <p:nvPr>
            <p:ph type="title"/>
          </p:nvPr>
        </p:nvSpPr>
        <p:spPr>
          <a:xfrm>
            <a:off x="1295400" y="1066800"/>
            <a:ext cx="3514724"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BPR Principles</a:t>
            </a:r>
          </a:p>
        </p:txBody>
      </p:sp>
      <p:sp>
        <p:nvSpPr>
          <p:cNvPr id="286" name="Shape 286"/>
          <p:cNvSpPr txBox="1"/>
          <p:nvPr>
            <p:ph idx="1" type="body"/>
          </p:nvPr>
        </p:nvSpPr>
        <p:spPr>
          <a:xfrm>
            <a:off x="1828800" y="1981200"/>
            <a:ext cx="6324600" cy="4114800"/>
          </a:xfrm>
          <a:prstGeom prst="rect">
            <a:avLst/>
          </a:prstGeom>
          <a:noFill/>
          <a:ln>
            <a:noFill/>
          </a:ln>
        </p:spPr>
        <p:txBody>
          <a:bodyPr anchorCtr="0" anchor="t" bIns="44450" lIns="90475" rIns="90475" tIns="44450">
            <a:noAutofit/>
          </a:bodyPr>
          <a:lstStyle/>
          <a:p>
            <a:pPr indent="-285750" lvl="0" marL="285750" marR="0" rtl="0" algn="l">
              <a:lnSpc>
                <a:spcPct val="85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Organize around outcomes, not tasks. </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Have those who use the output of the process perform the process.</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Incorporate information processing work into the real work that produces the raw information. </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Treat geographically dispersed resources as though they were centralized.  </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Link parallel activities instead of integrated their results.   When different </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Put the decision point where the work is performed, and build control into the process.</a:t>
            </a:r>
          </a:p>
          <a:p>
            <a:pPr indent="-285750" lvl="0" marL="285750" marR="0" rtl="0" algn="l">
              <a:lnSpc>
                <a:spcPct val="85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Capture data once, at its source.</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3" name="Shape 293"/>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94" name="Shape 294"/>
          <p:cNvSpPr txBox="1"/>
          <p:nvPr>
            <p:ph type="title"/>
          </p:nvPr>
        </p:nvSpPr>
        <p:spPr>
          <a:xfrm>
            <a:off x="1219200" y="990600"/>
            <a:ext cx="5576886"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Reengineering</a:t>
            </a:r>
          </a:p>
        </p:txBody>
      </p:sp>
      <p:grpSp>
        <p:nvGrpSpPr>
          <p:cNvPr id="295" name="Shape 295"/>
          <p:cNvGrpSpPr/>
          <p:nvPr/>
        </p:nvGrpSpPr>
        <p:grpSpPr>
          <a:xfrm>
            <a:off x="3276600" y="1981200"/>
            <a:ext cx="3416299" cy="3848100"/>
            <a:chOff x="2778125" y="1414462"/>
            <a:chExt cx="3416299" cy="3419474"/>
          </a:xfrm>
        </p:grpSpPr>
        <p:sp>
          <p:nvSpPr>
            <p:cNvPr id="296" name="Shape 296"/>
            <p:cNvSpPr/>
            <p:nvPr/>
          </p:nvSpPr>
          <p:spPr>
            <a:xfrm>
              <a:off x="3089275" y="1497012"/>
              <a:ext cx="1241425" cy="1225550"/>
            </a:xfrm>
            <a:custGeom>
              <a:pathLst>
                <a:path extrusionOk="0" h="772" w="782">
                  <a:moveTo>
                    <a:pt x="0" y="613"/>
                  </a:moveTo>
                  <a:lnTo>
                    <a:pt x="8" y="597"/>
                  </a:lnTo>
                  <a:lnTo>
                    <a:pt x="16" y="581"/>
                  </a:lnTo>
                  <a:lnTo>
                    <a:pt x="24" y="573"/>
                  </a:lnTo>
                  <a:lnTo>
                    <a:pt x="32" y="557"/>
                  </a:lnTo>
                  <a:lnTo>
                    <a:pt x="40" y="541"/>
                  </a:lnTo>
                  <a:lnTo>
                    <a:pt x="47" y="533"/>
                  </a:lnTo>
                  <a:lnTo>
                    <a:pt x="55" y="517"/>
                  </a:lnTo>
                  <a:lnTo>
                    <a:pt x="63" y="501"/>
                  </a:lnTo>
                  <a:lnTo>
                    <a:pt x="71" y="486"/>
                  </a:lnTo>
                  <a:lnTo>
                    <a:pt x="87" y="470"/>
                  </a:lnTo>
                  <a:lnTo>
                    <a:pt x="95" y="454"/>
                  </a:lnTo>
                  <a:lnTo>
                    <a:pt x="103" y="446"/>
                  </a:lnTo>
                  <a:lnTo>
                    <a:pt x="119" y="430"/>
                  </a:lnTo>
                  <a:lnTo>
                    <a:pt x="127" y="414"/>
                  </a:lnTo>
                  <a:lnTo>
                    <a:pt x="143" y="398"/>
                  </a:lnTo>
                  <a:lnTo>
                    <a:pt x="151" y="382"/>
                  </a:lnTo>
                  <a:lnTo>
                    <a:pt x="167" y="374"/>
                  </a:lnTo>
                  <a:lnTo>
                    <a:pt x="183" y="358"/>
                  </a:lnTo>
                  <a:lnTo>
                    <a:pt x="191" y="342"/>
                  </a:lnTo>
                  <a:lnTo>
                    <a:pt x="207" y="326"/>
                  </a:lnTo>
                  <a:lnTo>
                    <a:pt x="223" y="318"/>
                  </a:lnTo>
                  <a:lnTo>
                    <a:pt x="231" y="302"/>
                  </a:lnTo>
                  <a:lnTo>
                    <a:pt x="247" y="294"/>
                  </a:lnTo>
                  <a:lnTo>
                    <a:pt x="263" y="279"/>
                  </a:lnTo>
                  <a:lnTo>
                    <a:pt x="279" y="271"/>
                  </a:lnTo>
                  <a:lnTo>
                    <a:pt x="295" y="255"/>
                  </a:lnTo>
                  <a:lnTo>
                    <a:pt x="311" y="247"/>
                  </a:lnTo>
                  <a:lnTo>
                    <a:pt x="327" y="231"/>
                  </a:lnTo>
                  <a:lnTo>
                    <a:pt x="343" y="215"/>
                  </a:lnTo>
                  <a:lnTo>
                    <a:pt x="367" y="207"/>
                  </a:lnTo>
                  <a:lnTo>
                    <a:pt x="383" y="191"/>
                  </a:lnTo>
                  <a:lnTo>
                    <a:pt x="407" y="183"/>
                  </a:lnTo>
                  <a:lnTo>
                    <a:pt x="423" y="167"/>
                  </a:lnTo>
                  <a:lnTo>
                    <a:pt x="447" y="159"/>
                  </a:lnTo>
                  <a:lnTo>
                    <a:pt x="463" y="151"/>
                  </a:lnTo>
                  <a:lnTo>
                    <a:pt x="479" y="143"/>
                  </a:lnTo>
                  <a:lnTo>
                    <a:pt x="495" y="135"/>
                  </a:lnTo>
                  <a:lnTo>
                    <a:pt x="431" y="0"/>
                  </a:lnTo>
                  <a:lnTo>
                    <a:pt x="782" y="199"/>
                  </a:lnTo>
                  <a:lnTo>
                    <a:pt x="686" y="605"/>
                  </a:lnTo>
                  <a:lnTo>
                    <a:pt x="630" y="486"/>
                  </a:lnTo>
                  <a:lnTo>
                    <a:pt x="614" y="501"/>
                  </a:lnTo>
                  <a:lnTo>
                    <a:pt x="591" y="509"/>
                  </a:lnTo>
                  <a:lnTo>
                    <a:pt x="567" y="525"/>
                  </a:lnTo>
                  <a:lnTo>
                    <a:pt x="543" y="541"/>
                  </a:lnTo>
                  <a:lnTo>
                    <a:pt x="519" y="557"/>
                  </a:lnTo>
                  <a:lnTo>
                    <a:pt x="503" y="573"/>
                  </a:lnTo>
                  <a:lnTo>
                    <a:pt x="479" y="589"/>
                  </a:lnTo>
                  <a:lnTo>
                    <a:pt x="463" y="605"/>
                  </a:lnTo>
                  <a:lnTo>
                    <a:pt x="447" y="621"/>
                  </a:lnTo>
                  <a:lnTo>
                    <a:pt x="431" y="645"/>
                  </a:lnTo>
                  <a:lnTo>
                    <a:pt x="415" y="661"/>
                  </a:lnTo>
                  <a:lnTo>
                    <a:pt x="399" y="685"/>
                  </a:lnTo>
                  <a:lnTo>
                    <a:pt x="383" y="701"/>
                  </a:lnTo>
                  <a:lnTo>
                    <a:pt x="375" y="724"/>
                  </a:lnTo>
                  <a:lnTo>
                    <a:pt x="359" y="740"/>
                  </a:lnTo>
                  <a:lnTo>
                    <a:pt x="351" y="756"/>
                  </a:lnTo>
                  <a:lnTo>
                    <a:pt x="343" y="772"/>
                  </a:lnTo>
                  <a:lnTo>
                    <a:pt x="0" y="613"/>
                  </a:lnTo>
                  <a:close/>
                </a:path>
              </a:pathLst>
            </a:custGeom>
            <a:solidFill>
              <a:srgbClr val="00FFFF"/>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7" name="Shape 297"/>
            <p:cNvSpPr/>
            <p:nvPr/>
          </p:nvSpPr>
          <p:spPr>
            <a:xfrm>
              <a:off x="2784475" y="2368550"/>
              <a:ext cx="1090611" cy="1365250"/>
            </a:xfrm>
            <a:custGeom>
              <a:pathLst>
                <a:path extrusionOk="0" h="860" w="687">
                  <a:moveTo>
                    <a:pt x="687" y="351"/>
                  </a:moveTo>
                  <a:lnTo>
                    <a:pt x="511" y="279"/>
                  </a:lnTo>
                  <a:lnTo>
                    <a:pt x="503" y="295"/>
                  </a:lnTo>
                  <a:lnTo>
                    <a:pt x="503" y="311"/>
                  </a:lnTo>
                  <a:lnTo>
                    <a:pt x="495" y="335"/>
                  </a:lnTo>
                  <a:lnTo>
                    <a:pt x="495" y="351"/>
                  </a:lnTo>
                  <a:lnTo>
                    <a:pt x="487" y="374"/>
                  </a:lnTo>
                  <a:lnTo>
                    <a:pt x="487" y="390"/>
                  </a:lnTo>
                  <a:lnTo>
                    <a:pt x="479" y="414"/>
                  </a:lnTo>
                  <a:lnTo>
                    <a:pt x="479" y="438"/>
                  </a:lnTo>
                  <a:lnTo>
                    <a:pt x="479" y="462"/>
                  </a:lnTo>
                  <a:lnTo>
                    <a:pt x="479" y="502"/>
                  </a:lnTo>
                  <a:lnTo>
                    <a:pt x="479" y="526"/>
                  </a:lnTo>
                  <a:lnTo>
                    <a:pt x="479" y="542"/>
                  </a:lnTo>
                  <a:lnTo>
                    <a:pt x="479" y="566"/>
                  </a:lnTo>
                  <a:lnTo>
                    <a:pt x="487" y="589"/>
                  </a:lnTo>
                  <a:lnTo>
                    <a:pt x="487" y="605"/>
                  </a:lnTo>
                  <a:lnTo>
                    <a:pt x="495" y="629"/>
                  </a:lnTo>
                  <a:lnTo>
                    <a:pt x="503" y="653"/>
                  </a:lnTo>
                  <a:lnTo>
                    <a:pt x="176" y="860"/>
                  </a:lnTo>
                  <a:lnTo>
                    <a:pt x="168" y="836"/>
                  </a:lnTo>
                  <a:lnTo>
                    <a:pt x="160" y="820"/>
                  </a:lnTo>
                  <a:lnTo>
                    <a:pt x="152" y="804"/>
                  </a:lnTo>
                  <a:lnTo>
                    <a:pt x="152" y="781"/>
                  </a:lnTo>
                  <a:lnTo>
                    <a:pt x="144" y="765"/>
                  </a:lnTo>
                  <a:lnTo>
                    <a:pt x="136" y="749"/>
                  </a:lnTo>
                  <a:lnTo>
                    <a:pt x="136" y="733"/>
                  </a:lnTo>
                  <a:lnTo>
                    <a:pt x="128" y="717"/>
                  </a:lnTo>
                  <a:lnTo>
                    <a:pt x="128" y="701"/>
                  </a:lnTo>
                  <a:lnTo>
                    <a:pt x="120" y="677"/>
                  </a:lnTo>
                  <a:lnTo>
                    <a:pt x="120" y="661"/>
                  </a:lnTo>
                  <a:lnTo>
                    <a:pt x="112" y="637"/>
                  </a:lnTo>
                  <a:lnTo>
                    <a:pt x="112" y="621"/>
                  </a:lnTo>
                  <a:lnTo>
                    <a:pt x="104" y="597"/>
                  </a:lnTo>
                  <a:lnTo>
                    <a:pt x="104" y="573"/>
                  </a:lnTo>
                  <a:lnTo>
                    <a:pt x="104" y="550"/>
                  </a:lnTo>
                  <a:lnTo>
                    <a:pt x="104" y="534"/>
                  </a:lnTo>
                  <a:lnTo>
                    <a:pt x="104" y="510"/>
                  </a:lnTo>
                  <a:lnTo>
                    <a:pt x="104" y="486"/>
                  </a:lnTo>
                  <a:lnTo>
                    <a:pt x="104" y="454"/>
                  </a:lnTo>
                  <a:lnTo>
                    <a:pt x="104" y="430"/>
                  </a:lnTo>
                  <a:lnTo>
                    <a:pt x="104" y="406"/>
                  </a:lnTo>
                  <a:lnTo>
                    <a:pt x="104" y="390"/>
                  </a:lnTo>
                  <a:lnTo>
                    <a:pt x="104" y="366"/>
                  </a:lnTo>
                  <a:lnTo>
                    <a:pt x="112" y="343"/>
                  </a:lnTo>
                  <a:lnTo>
                    <a:pt x="112" y="319"/>
                  </a:lnTo>
                  <a:lnTo>
                    <a:pt x="120" y="303"/>
                  </a:lnTo>
                  <a:lnTo>
                    <a:pt x="120" y="271"/>
                  </a:lnTo>
                  <a:lnTo>
                    <a:pt x="128" y="255"/>
                  </a:lnTo>
                  <a:lnTo>
                    <a:pt x="136" y="231"/>
                  </a:lnTo>
                  <a:lnTo>
                    <a:pt x="136" y="207"/>
                  </a:lnTo>
                  <a:lnTo>
                    <a:pt x="144" y="191"/>
                  </a:lnTo>
                  <a:lnTo>
                    <a:pt x="152" y="167"/>
                  </a:lnTo>
                  <a:lnTo>
                    <a:pt x="160" y="136"/>
                  </a:lnTo>
                  <a:lnTo>
                    <a:pt x="0" y="72"/>
                  </a:lnTo>
                  <a:lnTo>
                    <a:pt x="431" y="0"/>
                  </a:lnTo>
                  <a:lnTo>
                    <a:pt x="687" y="351"/>
                  </a:lnTo>
                  <a:close/>
                </a:path>
              </a:pathLst>
            </a:custGeom>
            <a:solidFill>
              <a:srgbClr val="0080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8" name="Shape 298"/>
            <p:cNvSpPr/>
            <p:nvPr/>
          </p:nvSpPr>
          <p:spPr>
            <a:xfrm>
              <a:off x="3082925" y="1490662"/>
              <a:ext cx="1241425" cy="1225550"/>
            </a:xfrm>
            <a:custGeom>
              <a:pathLst>
                <a:path extrusionOk="0" h="772" w="782">
                  <a:moveTo>
                    <a:pt x="0" y="613"/>
                  </a:moveTo>
                  <a:lnTo>
                    <a:pt x="8" y="597"/>
                  </a:lnTo>
                  <a:lnTo>
                    <a:pt x="16" y="581"/>
                  </a:lnTo>
                  <a:lnTo>
                    <a:pt x="24" y="573"/>
                  </a:lnTo>
                  <a:lnTo>
                    <a:pt x="32" y="557"/>
                  </a:lnTo>
                  <a:lnTo>
                    <a:pt x="40" y="541"/>
                  </a:lnTo>
                  <a:lnTo>
                    <a:pt x="48" y="533"/>
                  </a:lnTo>
                  <a:lnTo>
                    <a:pt x="55" y="517"/>
                  </a:lnTo>
                  <a:lnTo>
                    <a:pt x="63" y="501"/>
                  </a:lnTo>
                  <a:lnTo>
                    <a:pt x="71" y="486"/>
                  </a:lnTo>
                  <a:lnTo>
                    <a:pt x="87" y="470"/>
                  </a:lnTo>
                  <a:lnTo>
                    <a:pt x="95" y="454"/>
                  </a:lnTo>
                  <a:lnTo>
                    <a:pt x="103" y="446"/>
                  </a:lnTo>
                  <a:lnTo>
                    <a:pt x="119" y="430"/>
                  </a:lnTo>
                  <a:lnTo>
                    <a:pt x="127" y="414"/>
                  </a:lnTo>
                  <a:lnTo>
                    <a:pt x="143" y="398"/>
                  </a:lnTo>
                  <a:lnTo>
                    <a:pt x="151" y="382"/>
                  </a:lnTo>
                  <a:lnTo>
                    <a:pt x="167" y="374"/>
                  </a:lnTo>
                  <a:lnTo>
                    <a:pt x="183" y="358"/>
                  </a:lnTo>
                  <a:lnTo>
                    <a:pt x="191" y="342"/>
                  </a:lnTo>
                  <a:lnTo>
                    <a:pt x="207" y="326"/>
                  </a:lnTo>
                  <a:lnTo>
                    <a:pt x="223" y="318"/>
                  </a:lnTo>
                  <a:lnTo>
                    <a:pt x="231" y="302"/>
                  </a:lnTo>
                  <a:lnTo>
                    <a:pt x="247" y="294"/>
                  </a:lnTo>
                  <a:lnTo>
                    <a:pt x="263" y="279"/>
                  </a:lnTo>
                  <a:lnTo>
                    <a:pt x="279" y="271"/>
                  </a:lnTo>
                  <a:lnTo>
                    <a:pt x="295" y="255"/>
                  </a:lnTo>
                  <a:lnTo>
                    <a:pt x="311" y="247"/>
                  </a:lnTo>
                  <a:lnTo>
                    <a:pt x="327" y="231"/>
                  </a:lnTo>
                  <a:lnTo>
                    <a:pt x="343" y="215"/>
                  </a:lnTo>
                  <a:lnTo>
                    <a:pt x="367" y="207"/>
                  </a:lnTo>
                  <a:lnTo>
                    <a:pt x="383" y="191"/>
                  </a:lnTo>
                  <a:lnTo>
                    <a:pt x="407" y="183"/>
                  </a:lnTo>
                  <a:lnTo>
                    <a:pt x="423" y="167"/>
                  </a:lnTo>
                  <a:lnTo>
                    <a:pt x="447" y="159"/>
                  </a:lnTo>
                  <a:lnTo>
                    <a:pt x="463" y="151"/>
                  </a:lnTo>
                  <a:lnTo>
                    <a:pt x="479" y="143"/>
                  </a:lnTo>
                  <a:lnTo>
                    <a:pt x="495" y="135"/>
                  </a:lnTo>
                  <a:lnTo>
                    <a:pt x="431" y="0"/>
                  </a:lnTo>
                  <a:lnTo>
                    <a:pt x="782" y="199"/>
                  </a:lnTo>
                  <a:lnTo>
                    <a:pt x="686" y="605"/>
                  </a:lnTo>
                  <a:lnTo>
                    <a:pt x="630" y="486"/>
                  </a:lnTo>
                  <a:lnTo>
                    <a:pt x="614" y="501"/>
                  </a:lnTo>
                  <a:lnTo>
                    <a:pt x="591" y="509"/>
                  </a:lnTo>
                  <a:lnTo>
                    <a:pt x="567" y="525"/>
                  </a:lnTo>
                  <a:lnTo>
                    <a:pt x="543" y="541"/>
                  </a:lnTo>
                  <a:lnTo>
                    <a:pt x="519" y="557"/>
                  </a:lnTo>
                  <a:lnTo>
                    <a:pt x="503" y="573"/>
                  </a:lnTo>
                  <a:lnTo>
                    <a:pt x="479" y="589"/>
                  </a:lnTo>
                  <a:lnTo>
                    <a:pt x="463" y="605"/>
                  </a:lnTo>
                  <a:lnTo>
                    <a:pt x="447" y="621"/>
                  </a:lnTo>
                  <a:lnTo>
                    <a:pt x="431" y="645"/>
                  </a:lnTo>
                  <a:lnTo>
                    <a:pt x="415" y="661"/>
                  </a:lnTo>
                  <a:lnTo>
                    <a:pt x="399" y="685"/>
                  </a:lnTo>
                  <a:lnTo>
                    <a:pt x="383" y="701"/>
                  </a:lnTo>
                  <a:lnTo>
                    <a:pt x="375" y="724"/>
                  </a:lnTo>
                  <a:lnTo>
                    <a:pt x="359" y="740"/>
                  </a:lnTo>
                  <a:lnTo>
                    <a:pt x="351" y="756"/>
                  </a:lnTo>
                  <a:lnTo>
                    <a:pt x="343" y="772"/>
                  </a:lnTo>
                  <a:lnTo>
                    <a:pt x="0" y="613"/>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9" name="Shape 299"/>
            <p:cNvSpPr/>
            <p:nvPr/>
          </p:nvSpPr>
          <p:spPr>
            <a:xfrm>
              <a:off x="2778125" y="2362200"/>
              <a:ext cx="1090611" cy="1365250"/>
            </a:xfrm>
            <a:custGeom>
              <a:pathLst>
                <a:path extrusionOk="0" h="860" w="687">
                  <a:moveTo>
                    <a:pt x="687" y="351"/>
                  </a:moveTo>
                  <a:lnTo>
                    <a:pt x="511" y="279"/>
                  </a:lnTo>
                  <a:lnTo>
                    <a:pt x="503" y="295"/>
                  </a:lnTo>
                  <a:lnTo>
                    <a:pt x="503" y="311"/>
                  </a:lnTo>
                  <a:lnTo>
                    <a:pt x="495" y="335"/>
                  </a:lnTo>
                  <a:lnTo>
                    <a:pt x="495" y="351"/>
                  </a:lnTo>
                  <a:lnTo>
                    <a:pt x="487" y="374"/>
                  </a:lnTo>
                  <a:lnTo>
                    <a:pt x="487" y="390"/>
                  </a:lnTo>
                  <a:lnTo>
                    <a:pt x="479" y="414"/>
                  </a:lnTo>
                  <a:lnTo>
                    <a:pt x="479" y="438"/>
                  </a:lnTo>
                  <a:lnTo>
                    <a:pt x="479" y="462"/>
                  </a:lnTo>
                  <a:lnTo>
                    <a:pt x="479" y="502"/>
                  </a:lnTo>
                  <a:lnTo>
                    <a:pt x="479" y="526"/>
                  </a:lnTo>
                  <a:lnTo>
                    <a:pt x="479" y="542"/>
                  </a:lnTo>
                  <a:lnTo>
                    <a:pt x="479" y="566"/>
                  </a:lnTo>
                  <a:lnTo>
                    <a:pt x="487" y="589"/>
                  </a:lnTo>
                  <a:lnTo>
                    <a:pt x="487" y="605"/>
                  </a:lnTo>
                  <a:lnTo>
                    <a:pt x="495" y="629"/>
                  </a:lnTo>
                  <a:lnTo>
                    <a:pt x="503" y="653"/>
                  </a:lnTo>
                  <a:lnTo>
                    <a:pt x="176" y="860"/>
                  </a:lnTo>
                  <a:lnTo>
                    <a:pt x="168" y="836"/>
                  </a:lnTo>
                  <a:lnTo>
                    <a:pt x="160" y="820"/>
                  </a:lnTo>
                  <a:lnTo>
                    <a:pt x="152" y="804"/>
                  </a:lnTo>
                  <a:lnTo>
                    <a:pt x="152" y="781"/>
                  </a:lnTo>
                  <a:lnTo>
                    <a:pt x="144" y="765"/>
                  </a:lnTo>
                  <a:lnTo>
                    <a:pt x="136" y="749"/>
                  </a:lnTo>
                  <a:lnTo>
                    <a:pt x="136" y="733"/>
                  </a:lnTo>
                  <a:lnTo>
                    <a:pt x="128" y="717"/>
                  </a:lnTo>
                  <a:lnTo>
                    <a:pt x="128" y="701"/>
                  </a:lnTo>
                  <a:lnTo>
                    <a:pt x="120" y="677"/>
                  </a:lnTo>
                  <a:lnTo>
                    <a:pt x="120" y="661"/>
                  </a:lnTo>
                  <a:lnTo>
                    <a:pt x="112" y="637"/>
                  </a:lnTo>
                  <a:lnTo>
                    <a:pt x="112" y="621"/>
                  </a:lnTo>
                  <a:lnTo>
                    <a:pt x="104" y="597"/>
                  </a:lnTo>
                  <a:lnTo>
                    <a:pt x="104" y="574"/>
                  </a:lnTo>
                  <a:lnTo>
                    <a:pt x="104" y="550"/>
                  </a:lnTo>
                  <a:lnTo>
                    <a:pt x="104" y="534"/>
                  </a:lnTo>
                  <a:lnTo>
                    <a:pt x="104" y="510"/>
                  </a:lnTo>
                  <a:lnTo>
                    <a:pt x="104" y="486"/>
                  </a:lnTo>
                  <a:lnTo>
                    <a:pt x="104" y="454"/>
                  </a:lnTo>
                  <a:lnTo>
                    <a:pt x="104" y="430"/>
                  </a:lnTo>
                  <a:lnTo>
                    <a:pt x="104" y="406"/>
                  </a:lnTo>
                  <a:lnTo>
                    <a:pt x="104" y="390"/>
                  </a:lnTo>
                  <a:lnTo>
                    <a:pt x="104" y="367"/>
                  </a:lnTo>
                  <a:lnTo>
                    <a:pt x="112" y="343"/>
                  </a:lnTo>
                  <a:lnTo>
                    <a:pt x="112" y="319"/>
                  </a:lnTo>
                  <a:lnTo>
                    <a:pt x="120" y="303"/>
                  </a:lnTo>
                  <a:lnTo>
                    <a:pt x="120" y="271"/>
                  </a:lnTo>
                  <a:lnTo>
                    <a:pt x="128" y="255"/>
                  </a:lnTo>
                  <a:lnTo>
                    <a:pt x="136" y="231"/>
                  </a:lnTo>
                  <a:lnTo>
                    <a:pt x="136" y="207"/>
                  </a:lnTo>
                  <a:lnTo>
                    <a:pt x="144" y="191"/>
                  </a:lnTo>
                  <a:lnTo>
                    <a:pt x="152" y="167"/>
                  </a:lnTo>
                  <a:lnTo>
                    <a:pt x="160" y="136"/>
                  </a:lnTo>
                  <a:lnTo>
                    <a:pt x="0" y="72"/>
                  </a:lnTo>
                  <a:lnTo>
                    <a:pt x="431" y="0"/>
                  </a:lnTo>
                  <a:lnTo>
                    <a:pt x="687" y="351"/>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0" name="Shape 300"/>
            <p:cNvSpPr/>
            <p:nvPr/>
          </p:nvSpPr>
          <p:spPr>
            <a:xfrm>
              <a:off x="2835275" y="3354387"/>
              <a:ext cx="1241425" cy="1163637"/>
            </a:xfrm>
            <a:custGeom>
              <a:pathLst>
                <a:path extrusionOk="0" h="733" w="782">
                  <a:moveTo>
                    <a:pt x="623" y="733"/>
                  </a:moveTo>
                  <a:lnTo>
                    <a:pt x="607" y="725"/>
                  </a:lnTo>
                  <a:lnTo>
                    <a:pt x="591" y="725"/>
                  </a:lnTo>
                  <a:lnTo>
                    <a:pt x="575" y="717"/>
                  </a:lnTo>
                  <a:lnTo>
                    <a:pt x="567" y="709"/>
                  </a:lnTo>
                  <a:lnTo>
                    <a:pt x="551" y="701"/>
                  </a:lnTo>
                  <a:lnTo>
                    <a:pt x="535" y="693"/>
                  </a:lnTo>
                  <a:lnTo>
                    <a:pt x="519" y="685"/>
                  </a:lnTo>
                  <a:lnTo>
                    <a:pt x="511" y="677"/>
                  </a:lnTo>
                  <a:lnTo>
                    <a:pt x="495" y="661"/>
                  </a:lnTo>
                  <a:lnTo>
                    <a:pt x="471" y="653"/>
                  </a:lnTo>
                  <a:lnTo>
                    <a:pt x="463" y="645"/>
                  </a:lnTo>
                  <a:lnTo>
                    <a:pt x="447" y="629"/>
                  </a:lnTo>
                  <a:lnTo>
                    <a:pt x="431" y="621"/>
                  </a:lnTo>
                  <a:lnTo>
                    <a:pt x="415" y="605"/>
                  </a:lnTo>
                  <a:lnTo>
                    <a:pt x="407" y="597"/>
                  </a:lnTo>
                  <a:lnTo>
                    <a:pt x="391" y="581"/>
                  </a:lnTo>
                  <a:lnTo>
                    <a:pt x="375" y="574"/>
                  </a:lnTo>
                  <a:lnTo>
                    <a:pt x="359" y="558"/>
                  </a:lnTo>
                  <a:lnTo>
                    <a:pt x="343" y="542"/>
                  </a:lnTo>
                  <a:lnTo>
                    <a:pt x="335" y="534"/>
                  </a:lnTo>
                  <a:lnTo>
                    <a:pt x="319" y="518"/>
                  </a:lnTo>
                  <a:lnTo>
                    <a:pt x="311" y="502"/>
                  </a:lnTo>
                  <a:lnTo>
                    <a:pt x="295" y="494"/>
                  </a:lnTo>
                  <a:lnTo>
                    <a:pt x="287" y="478"/>
                  </a:lnTo>
                  <a:lnTo>
                    <a:pt x="271" y="462"/>
                  </a:lnTo>
                  <a:lnTo>
                    <a:pt x="263" y="446"/>
                  </a:lnTo>
                  <a:lnTo>
                    <a:pt x="247" y="430"/>
                  </a:lnTo>
                  <a:lnTo>
                    <a:pt x="231" y="414"/>
                  </a:lnTo>
                  <a:lnTo>
                    <a:pt x="223" y="390"/>
                  </a:lnTo>
                  <a:lnTo>
                    <a:pt x="207" y="374"/>
                  </a:lnTo>
                  <a:lnTo>
                    <a:pt x="200" y="359"/>
                  </a:lnTo>
                  <a:lnTo>
                    <a:pt x="184" y="335"/>
                  </a:lnTo>
                  <a:lnTo>
                    <a:pt x="176" y="311"/>
                  </a:lnTo>
                  <a:lnTo>
                    <a:pt x="168" y="295"/>
                  </a:lnTo>
                  <a:lnTo>
                    <a:pt x="160" y="279"/>
                  </a:lnTo>
                  <a:lnTo>
                    <a:pt x="152" y="263"/>
                  </a:lnTo>
                  <a:lnTo>
                    <a:pt x="0" y="327"/>
                  </a:lnTo>
                  <a:lnTo>
                    <a:pt x="247" y="0"/>
                  </a:lnTo>
                  <a:lnTo>
                    <a:pt x="663" y="32"/>
                  </a:lnTo>
                  <a:lnTo>
                    <a:pt x="495" y="112"/>
                  </a:lnTo>
                  <a:lnTo>
                    <a:pt x="503" y="128"/>
                  </a:lnTo>
                  <a:lnTo>
                    <a:pt x="519" y="152"/>
                  </a:lnTo>
                  <a:lnTo>
                    <a:pt x="527" y="175"/>
                  </a:lnTo>
                  <a:lnTo>
                    <a:pt x="551" y="199"/>
                  </a:lnTo>
                  <a:lnTo>
                    <a:pt x="559" y="223"/>
                  </a:lnTo>
                  <a:lnTo>
                    <a:pt x="583" y="239"/>
                  </a:lnTo>
                  <a:lnTo>
                    <a:pt x="599" y="263"/>
                  </a:lnTo>
                  <a:lnTo>
                    <a:pt x="615" y="279"/>
                  </a:lnTo>
                  <a:lnTo>
                    <a:pt x="631" y="295"/>
                  </a:lnTo>
                  <a:lnTo>
                    <a:pt x="647" y="311"/>
                  </a:lnTo>
                  <a:lnTo>
                    <a:pt x="671" y="327"/>
                  </a:lnTo>
                  <a:lnTo>
                    <a:pt x="687" y="343"/>
                  </a:lnTo>
                  <a:lnTo>
                    <a:pt x="703" y="351"/>
                  </a:lnTo>
                  <a:lnTo>
                    <a:pt x="727" y="367"/>
                  </a:lnTo>
                  <a:lnTo>
                    <a:pt x="751" y="382"/>
                  </a:lnTo>
                  <a:lnTo>
                    <a:pt x="766" y="390"/>
                  </a:lnTo>
                  <a:lnTo>
                    <a:pt x="782" y="398"/>
                  </a:lnTo>
                  <a:lnTo>
                    <a:pt x="623" y="733"/>
                  </a:lnTo>
                  <a:close/>
                </a:path>
              </a:pathLst>
            </a:custGeom>
            <a:solidFill>
              <a:srgbClr val="FF00FF"/>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1" name="Shape 301"/>
            <p:cNvSpPr/>
            <p:nvPr/>
          </p:nvSpPr>
          <p:spPr>
            <a:xfrm>
              <a:off x="3773487" y="3759200"/>
              <a:ext cx="1330325" cy="1074736"/>
            </a:xfrm>
            <a:custGeom>
              <a:pathLst>
                <a:path extrusionOk="0" h="677" w="838">
                  <a:moveTo>
                    <a:pt x="335" y="0"/>
                  </a:moveTo>
                  <a:lnTo>
                    <a:pt x="263" y="175"/>
                  </a:lnTo>
                  <a:lnTo>
                    <a:pt x="279" y="183"/>
                  </a:lnTo>
                  <a:lnTo>
                    <a:pt x="295" y="183"/>
                  </a:lnTo>
                  <a:lnTo>
                    <a:pt x="311" y="191"/>
                  </a:lnTo>
                  <a:lnTo>
                    <a:pt x="335" y="199"/>
                  </a:lnTo>
                  <a:lnTo>
                    <a:pt x="351" y="199"/>
                  </a:lnTo>
                  <a:lnTo>
                    <a:pt x="375" y="207"/>
                  </a:lnTo>
                  <a:lnTo>
                    <a:pt x="391" y="207"/>
                  </a:lnTo>
                  <a:lnTo>
                    <a:pt x="415" y="207"/>
                  </a:lnTo>
                  <a:lnTo>
                    <a:pt x="439" y="215"/>
                  </a:lnTo>
                  <a:lnTo>
                    <a:pt x="487" y="215"/>
                  </a:lnTo>
                  <a:lnTo>
                    <a:pt x="503" y="207"/>
                  </a:lnTo>
                  <a:lnTo>
                    <a:pt x="527" y="207"/>
                  </a:lnTo>
                  <a:lnTo>
                    <a:pt x="551" y="207"/>
                  </a:lnTo>
                  <a:lnTo>
                    <a:pt x="567" y="199"/>
                  </a:lnTo>
                  <a:lnTo>
                    <a:pt x="591" y="199"/>
                  </a:lnTo>
                  <a:lnTo>
                    <a:pt x="615" y="191"/>
                  </a:lnTo>
                  <a:lnTo>
                    <a:pt x="639" y="183"/>
                  </a:lnTo>
                  <a:lnTo>
                    <a:pt x="838" y="510"/>
                  </a:lnTo>
                  <a:lnTo>
                    <a:pt x="822" y="518"/>
                  </a:lnTo>
                  <a:lnTo>
                    <a:pt x="798" y="526"/>
                  </a:lnTo>
                  <a:lnTo>
                    <a:pt x="782" y="534"/>
                  </a:lnTo>
                  <a:lnTo>
                    <a:pt x="766" y="541"/>
                  </a:lnTo>
                  <a:lnTo>
                    <a:pt x="750" y="541"/>
                  </a:lnTo>
                  <a:lnTo>
                    <a:pt x="734" y="549"/>
                  </a:lnTo>
                  <a:lnTo>
                    <a:pt x="719" y="549"/>
                  </a:lnTo>
                  <a:lnTo>
                    <a:pt x="703" y="557"/>
                  </a:lnTo>
                  <a:lnTo>
                    <a:pt x="679" y="557"/>
                  </a:lnTo>
                  <a:lnTo>
                    <a:pt x="663" y="565"/>
                  </a:lnTo>
                  <a:lnTo>
                    <a:pt x="639" y="565"/>
                  </a:lnTo>
                  <a:lnTo>
                    <a:pt x="623" y="573"/>
                  </a:lnTo>
                  <a:lnTo>
                    <a:pt x="599" y="573"/>
                  </a:lnTo>
                  <a:lnTo>
                    <a:pt x="583" y="581"/>
                  </a:lnTo>
                  <a:lnTo>
                    <a:pt x="559" y="581"/>
                  </a:lnTo>
                  <a:lnTo>
                    <a:pt x="535" y="581"/>
                  </a:lnTo>
                  <a:lnTo>
                    <a:pt x="511" y="581"/>
                  </a:lnTo>
                  <a:lnTo>
                    <a:pt x="487" y="581"/>
                  </a:lnTo>
                  <a:lnTo>
                    <a:pt x="463" y="581"/>
                  </a:lnTo>
                  <a:lnTo>
                    <a:pt x="439" y="581"/>
                  </a:lnTo>
                  <a:lnTo>
                    <a:pt x="407" y="581"/>
                  </a:lnTo>
                  <a:lnTo>
                    <a:pt x="391" y="581"/>
                  </a:lnTo>
                  <a:lnTo>
                    <a:pt x="367" y="581"/>
                  </a:lnTo>
                  <a:lnTo>
                    <a:pt x="351" y="581"/>
                  </a:lnTo>
                  <a:lnTo>
                    <a:pt x="319" y="573"/>
                  </a:lnTo>
                  <a:lnTo>
                    <a:pt x="303" y="573"/>
                  </a:lnTo>
                  <a:lnTo>
                    <a:pt x="279" y="565"/>
                  </a:lnTo>
                  <a:lnTo>
                    <a:pt x="255" y="565"/>
                  </a:lnTo>
                  <a:lnTo>
                    <a:pt x="239" y="557"/>
                  </a:lnTo>
                  <a:lnTo>
                    <a:pt x="215" y="549"/>
                  </a:lnTo>
                  <a:lnTo>
                    <a:pt x="191" y="549"/>
                  </a:lnTo>
                  <a:lnTo>
                    <a:pt x="168" y="541"/>
                  </a:lnTo>
                  <a:lnTo>
                    <a:pt x="152" y="534"/>
                  </a:lnTo>
                  <a:lnTo>
                    <a:pt x="120" y="526"/>
                  </a:lnTo>
                  <a:lnTo>
                    <a:pt x="56" y="677"/>
                  </a:lnTo>
                  <a:lnTo>
                    <a:pt x="0" y="247"/>
                  </a:lnTo>
                  <a:lnTo>
                    <a:pt x="335" y="0"/>
                  </a:lnTo>
                  <a:close/>
                </a:path>
              </a:pathLst>
            </a:custGeom>
            <a:solidFill>
              <a:srgbClr val="FFFF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2" name="Shape 302"/>
            <p:cNvSpPr/>
            <p:nvPr/>
          </p:nvSpPr>
          <p:spPr>
            <a:xfrm>
              <a:off x="2828925" y="3348037"/>
              <a:ext cx="1241425" cy="1163637"/>
            </a:xfrm>
            <a:custGeom>
              <a:pathLst>
                <a:path extrusionOk="0" h="733" w="782">
                  <a:moveTo>
                    <a:pt x="623" y="733"/>
                  </a:moveTo>
                  <a:lnTo>
                    <a:pt x="607" y="725"/>
                  </a:lnTo>
                  <a:lnTo>
                    <a:pt x="591" y="725"/>
                  </a:lnTo>
                  <a:lnTo>
                    <a:pt x="575" y="717"/>
                  </a:lnTo>
                  <a:lnTo>
                    <a:pt x="567" y="709"/>
                  </a:lnTo>
                  <a:lnTo>
                    <a:pt x="551" y="701"/>
                  </a:lnTo>
                  <a:lnTo>
                    <a:pt x="535" y="693"/>
                  </a:lnTo>
                  <a:lnTo>
                    <a:pt x="519" y="685"/>
                  </a:lnTo>
                  <a:lnTo>
                    <a:pt x="511" y="677"/>
                  </a:lnTo>
                  <a:lnTo>
                    <a:pt x="495" y="661"/>
                  </a:lnTo>
                  <a:lnTo>
                    <a:pt x="471" y="653"/>
                  </a:lnTo>
                  <a:lnTo>
                    <a:pt x="463" y="645"/>
                  </a:lnTo>
                  <a:lnTo>
                    <a:pt x="447" y="629"/>
                  </a:lnTo>
                  <a:lnTo>
                    <a:pt x="431" y="621"/>
                  </a:lnTo>
                  <a:lnTo>
                    <a:pt x="415" y="605"/>
                  </a:lnTo>
                  <a:lnTo>
                    <a:pt x="407" y="597"/>
                  </a:lnTo>
                  <a:lnTo>
                    <a:pt x="391" y="582"/>
                  </a:lnTo>
                  <a:lnTo>
                    <a:pt x="375" y="574"/>
                  </a:lnTo>
                  <a:lnTo>
                    <a:pt x="359" y="558"/>
                  </a:lnTo>
                  <a:lnTo>
                    <a:pt x="343" y="542"/>
                  </a:lnTo>
                  <a:lnTo>
                    <a:pt x="335" y="534"/>
                  </a:lnTo>
                  <a:lnTo>
                    <a:pt x="319" y="518"/>
                  </a:lnTo>
                  <a:lnTo>
                    <a:pt x="311" y="502"/>
                  </a:lnTo>
                  <a:lnTo>
                    <a:pt x="295" y="494"/>
                  </a:lnTo>
                  <a:lnTo>
                    <a:pt x="287" y="478"/>
                  </a:lnTo>
                  <a:lnTo>
                    <a:pt x="271" y="462"/>
                  </a:lnTo>
                  <a:lnTo>
                    <a:pt x="263" y="446"/>
                  </a:lnTo>
                  <a:lnTo>
                    <a:pt x="247" y="430"/>
                  </a:lnTo>
                  <a:lnTo>
                    <a:pt x="231" y="414"/>
                  </a:lnTo>
                  <a:lnTo>
                    <a:pt x="223" y="390"/>
                  </a:lnTo>
                  <a:lnTo>
                    <a:pt x="208" y="374"/>
                  </a:lnTo>
                  <a:lnTo>
                    <a:pt x="200" y="359"/>
                  </a:lnTo>
                  <a:lnTo>
                    <a:pt x="184" y="335"/>
                  </a:lnTo>
                  <a:lnTo>
                    <a:pt x="176" y="311"/>
                  </a:lnTo>
                  <a:lnTo>
                    <a:pt x="168" y="295"/>
                  </a:lnTo>
                  <a:lnTo>
                    <a:pt x="160" y="279"/>
                  </a:lnTo>
                  <a:lnTo>
                    <a:pt x="152" y="263"/>
                  </a:lnTo>
                  <a:lnTo>
                    <a:pt x="0" y="327"/>
                  </a:lnTo>
                  <a:lnTo>
                    <a:pt x="247" y="0"/>
                  </a:lnTo>
                  <a:lnTo>
                    <a:pt x="663" y="32"/>
                  </a:lnTo>
                  <a:lnTo>
                    <a:pt x="495" y="112"/>
                  </a:lnTo>
                  <a:lnTo>
                    <a:pt x="503" y="128"/>
                  </a:lnTo>
                  <a:lnTo>
                    <a:pt x="519" y="152"/>
                  </a:lnTo>
                  <a:lnTo>
                    <a:pt x="527" y="175"/>
                  </a:lnTo>
                  <a:lnTo>
                    <a:pt x="551" y="199"/>
                  </a:lnTo>
                  <a:lnTo>
                    <a:pt x="559" y="223"/>
                  </a:lnTo>
                  <a:lnTo>
                    <a:pt x="583" y="239"/>
                  </a:lnTo>
                  <a:lnTo>
                    <a:pt x="599" y="263"/>
                  </a:lnTo>
                  <a:lnTo>
                    <a:pt x="615" y="279"/>
                  </a:lnTo>
                  <a:lnTo>
                    <a:pt x="631" y="295"/>
                  </a:lnTo>
                  <a:lnTo>
                    <a:pt x="647" y="311"/>
                  </a:lnTo>
                  <a:lnTo>
                    <a:pt x="671" y="327"/>
                  </a:lnTo>
                  <a:lnTo>
                    <a:pt x="687" y="343"/>
                  </a:lnTo>
                  <a:lnTo>
                    <a:pt x="703" y="351"/>
                  </a:lnTo>
                  <a:lnTo>
                    <a:pt x="727" y="367"/>
                  </a:lnTo>
                  <a:lnTo>
                    <a:pt x="751" y="382"/>
                  </a:lnTo>
                  <a:lnTo>
                    <a:pt x="766" y="390"/>
                  </a:lnTo>
                  <a:lnTo>
                    <a:pt x="782" y="398"/>
                  </a:lnTo>
                  <a:lnTo>
                    <a:pt x="623" y="733"/>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3" name="Shape 303"/>
            <p:cNvSpPr/>
            <p:nvPr/>
          </p:nvSpPr>
          <p:spPr>
            <a:xfrm>
              <a:off x="3767137" y="3752850"/>
              <a:ext cx="1330325" cy="1074736"/>
            </a:xfrm>
            <a:custGeom>
              <a:pathLst>
                <a:path extrusionOk="0" h="677" w="838">
                  <a:moveTo>
                    <a:pt x="335" y="0"/>
                  </a:moveTo>
                  <a:lnTo>
                    <a:pt x="263" y="175"/>
                  </a:lnTo>
                  <a:lnTo>
                    <a:pt x="279" y="183"/>
                  </a:lnTo>
                  <a:lnTo>
                    <a:pt x="295" y="183"/>
                  </a:lnTo>
                  <a:lnTo>
                    <a:pt x="311" y="191"/>
                  </a:lnTo>
                  <a:lnTo>
                    <a:pt x="335" y="199"/>
                  </a:lnTo>
                  <a:lnTo>
                    <a:pt x="351" y="199"/>
                  </a:lnTo>
                  <a:lnTo>
                    <a:pt x="375" y="207"/>
                  </a:lnTo>
                  <a:lnTo>
                    <a:pt x="391" y="207"/>
                  </a:lnTo>
                  <a:lnTo>
                    <a:pt x="415" y="207"/>
                  </a:lnTo>
                  <a:lnTo>
                    <a:pt x="439" y="215"/>
                  </a:lnTo>
                  <a:lnTo>
                    <a:pt x="487" y="215"/>
                  </a:lnTo>
                  <a:lnTo>
                    <a:pt x="503" y="207"/>
                  </a:lnTo>
                  <a:lnTo>
                    <a:pt x="527" y="207"/>
                  </a:lnTo>
                  <a:lnTo>
                    <a:pt x="551" y="207"/>
                  </a:lnTo>
                  <a:lnTo>
                    <a:pt x="567" y="199"/>
                  </a:lnTo>
                  <a:lnTo>
                    <a:pt x="591" y="199"/>
                  </a:lnTo>
                  <a:lnTo>
                    <a:pt x="615" y="191"/>
                  </a:lnTo>
                  <a:lnTo>
                    <a:pt x="639" y="183"/>
                  </a:lnTo>
                  <a:lnTo>
                    <a:pt x="838" y="510"/>
                  </a:lnTo>
                  <a:lnTo>
                    <a:pt x="822" y="518"/>
                  </a:lnTo>
                  <a:lnTo>
                    <a:pt x="798" y="526"/>
                  </a:lnTo>
                  <a:lnTo>
                    <a:pt x="782" y="534"/>
                  </a:lnTo>
                  <a:lnTo>
                    <a:pt x="766" y="541"/>
                  </a:lnTo>
                  <a:lnTo>
                    <a:pt x="750" y="541"/>
                  </a:lnTo>
                  <a:lnTo>
                    <a:pt x="734" y="549"/>
                  </a:lnTo>
                  <a:lnTo>
                    <a:pt x="719" y="549"/>
                  </a:lnTo>
                  <a:lnTo>
                    <a:pt x="703" y="557"/>
                  </a:lnTo>
                  <a:lnTo>
                    <a:pt x="679" y="557"/>
                  </a:lnTo>
                  <a:lnTo>
                    <a:pt x="663" y="565"/>
                  </a:lnTo>
                  <a:lnTo>
                    <a:pt x="639" y="565"/>
                  </a:lnTo>
                  <a:lnTo>
                    <a:pt x="623" y="573"/>
                  </a:lnTo>
                  <a:lnTo>
                    <a:pt x="599" y="573"/>
                  </a:lnTo>
                  <a:lnTo>
                    <a:pt x="583" y="581"/>
                  </a:lnTo>
                  <a:lnTo>
                    <a:pt x="559" y="581"/>
                  </a:lnTo>
                  <a:lnTo>
                    <a:pt x="535" y="581"/>
                  </a:lnTo>
                  <a:lnTo>
                    <a:pt x="511" y="581"/>
                  </a:lnTo>
                  <a:lnTo>
                    <a:pt x="487" y="581"/>
                  </a:lnTo>
                  <a:lnTo>
                    <a:pt x="463" y="581"/>
                  </a:lnTo>
                  <a:lnTo>
                    <a:pt x="439" y="581"/>
                  </a:lnTo>
                  <a:lnTo>
                    <a:pt x="407" y="581"/>
                  </a:lnTo>
                  <a:lnTo>
                    <a:pt x="391" y="581"/>
                  </a:lnTo>
                  <a:lnTo>
                    <a:pt x="367" y="581"/>
                  </a:lnTo>
                  <a:lnTo>
                    <a:pt x="351" y="581"/>
                  </a:lnTo>
                  <a:lnTo>
                    <a:pt x="319" y="573"/>
                  </a:lnTo>
                  <a:lnTo>
                    <a:pt x="303" y="573"/>
                  </a:lnTo>
                  <a:lnTo>
                    <a:pt x="279" y="565"/>
                  </a:lnTo>
                  <a:lnTo>
                    <a:pt x="255" y="565"/>
                  </a:lnTo>
                  <a:lnTo>
                    <a:pt x="239" y="557"/>
                  </a:lnTo>
                  <a:lnTo>
                    <a:pt x="215" y="549"/>
                  </a:lnTo>
                  <a:lnTo>
                    <a:pt x="191" y="549"/>
                  </a:lnTo>
                  <a:lnTo>
                    <a:pt x="168" y="541"/>
                  </a:lnTo>
                  <a:lnTo>
                    <a:pt x="152" y="534"/>
                  </a:lnTo>
                  <a:lnTo>
                    <a:pt x="120" y="526"/>
                  </a:lnTo>
                  <a:lnTo>
                    <a:pt x="56" y="677"/>
                  </a:lnTo>
                  <a:lnTo>
                    <a:pt x="0" y="247"/>
                  </a:lnTo>
                  <a:lnTo>
                    <a:pt x="335" y="0"/>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4" name="Shape 304"/>
            <p:cNvSpPr/>
            <p:nvPr/>
          </p:nvSpPr>
          <p:spPr>
            <a:xfrm>
              <a:off x="4737100" y="3557587"/>
              <a:ext cx="1165225" cy="1162050"/>
            </a:xfrm>
            <a:custGeom>
              <a:pathLst>
                <a:path extrusionOk="0" h="732" w="734">
                  <a:moveTo>
                    <a:pt x="734" y="159"/>
                  </a:moveTo>
                  <a:lnTo>
                    <a:pt x="726" y="175"/>
                  </a:lnTo>
                  <a:lnTo>
                    <a:pt x="718" y="183"/>
                  </a:lnTo>
                  <a:lnTo>
                    <a:pt x="710" y="199"/>
                  </a:lnTo>
                  <a:lnTo>
                    <a:pt x="702" y="215"/>
                  </a:lnTo>
                  <a:lnTo>
                    <a:pt x="694" y="223"/>
                  </a:lnTo>
                  <a:lnTo>
                    <a:pt x="686" y="239"/>
                  </a:lnTo>
                  <a:lnTo>
                    <a:pt x="678" y="254"/>
                  </a:lnTo>
                  <a:lnTo>
                    <a:pt x="671" y="270"/>
                  </a:lnTo>
                  <a:lnTo>
                    <a:pt x="663" y="286"/>
                  </a:lnTo>
                  <a:lnTo>
                    <a:pt x="647" y="302"/>
                  </a:lnTo>
                  <a:lnTo>
                    <a:pt x="639" y="310"/>
                  </a:lnTo>
                  <a:lnTo>
                    <a:pt x="631" y="326"/>
                  </a:lnTo>
                  <a:lnTo>
                    <a:pt x="615" y="342"/>
                  </a:lnTo>
                  <a:lnTo>
                    <a:pt x="607" y="358"/>
                  </a:lnTo>
                  <a:lnTo>
                    <a:pt x="591" y="374"/>
                  </a:lnTo>
                  <a:lnTo>
                    <a:pt x="583" y="390"/>
                  </a:lnTo>
                  <a:lnTo>
                    <a:pt x="567" y="398"/>
                  </a:lnTo>
                  <a:lnTo>
                    <a:pt x="551" y="414"/>
                  </a:lnTo>
                  <a:lnTo>
                    <a:pt x="543" y="430"/>
                  </a:lnTo>
                  <a:lnTo>
                    <a:pt x="527" y="438"/>
                  </a:lnTo>
                  <a:lnTo>
                    <a:pt x="511" y="453"/>
                  </a:lnTo>
                  <a:lnTo>
                    <a:pt x="503" y="461"/>
                  </a:lnTo>
                  <a:lnTo>
                    <a:pt x="487" y="477"/>
                  </a:lnTo>
                  <a:lnTo>
                    <a:pt x="471" y="485"/>
                  </a:lnTo>
                  <a:lnTo>
                    <a:pt x="455" y="501"/>
                  </a:lnTo>
                  <a:lnTo>
                    <a:pt x="439" y="509"/>
                  </a:lnTo>
                  <a:lnTo>
                    <a:pt x="423" y="525"/>
                  </a:lnTo>
                  <a:lnTo>
                    <a:pt x="407" y="541"/>
                  </a:lnTo>
                  <a:lnTo>
                    <a:pt x="391" y="549"/>
                  </a:lnTo>
                  <a:lnTo>
                    <a:pt x="367" y="565"/>
                  </a:lnTo>
                  <a:lnTo>
                    <a:pt x="351" y="573"/>
                  </a:lnTo>
                  <a:lnTo>
                    <a:pt x="327" y="589"/>
                  </a:lnTo>
                  <a:lnTo>
                    <a:pt x="431" y="732"/>
                  </a:lnTo>
                  <a:lnTo>
                    <a:pt x="32" y="549"/>
                  </a:lnTo>
                  <a:lnTo>
                    <a:pt x="0" y="191"/>
                  </a:lnTo>
                  <a:lnTo>
                    <a:pt x="80" y="294"/>
                  </a:lnTo>
                  <a:lnTo>
                    <a:pt x="104" y="286"/>
                  </a:lnTo>
                  <a:lnTo>
                    <a:pt x="119" y="270"/>
                  </a:lnTo>
                  <a:lnTo>
                    <a:pt x="143" y="262"/>
                  </a:lnTo>
                  <a:lnTo>
                    <a:pt x="167" y="246"/>
                  </a:lnTo>
                  <a:lnTo>
                    <a:pt x="191" y="231"/>
                  </a:lnTo>
                  <a:lnTo>
                    <a:pt x="215" y="215"/>
                  </a:lnTo>
                  <a:lnTo>
                    <a:pt x="239" y="199"/>
                  </a:lnTo>
                  <a:lnTo>
                    <a:pt x="255" y="183"/>
                  </a:lnTo>
                  <a:lnTo>
                    <a:pt x="271" y="167"/>
                  </a:lnTo>
                  <a:lnTo>
                    <a:pt x="287" y="143"/>
                  </a:lnTo>
                  <a:lnTo>
                    <a:pt x="303" y="127"/>
                  </a:lnTo>
                  <a:lnTo>
                    <a:pt x="319" y="111"/>
                  </a:lnTo>
                  <a:lnTo>
                    <a:pt x="335" y="87"/>
                  </a:lnTo>
                  <a:lnTo>
                    <a:pt x="351" y="71"/>
                  </a:lnTo>
                  <a:lnTo>
                    <a:pt x="367" y="47"/>
                  </a:lnTo>
                  <a:lnTo>
                    <a:pt x="375" y="32"/>
                  </a:lnTo>
                  <a:lnTo>
                    <a:pt x="383" y="16"/>
                  </a:lnTo>
                  <a:lnTo>
                    <a:pt x="391" y="0"/>
                  </a:lnTo>
                  <a:lnTo>
                    <a:pt x="734" y="159"/>
                  </a:lnTo>
                  <a:close/>
                </a:path>
              </a:pathLst>
            </a:custGeom>
            <a:solidFill>
              <a:srgbClr val="00808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5" name="Shape 305"/>
            <p:cNvSpPr/>
            <p:nvPr/>
          </p:nvSpPr>
          <p:spPr>
            <a:xfrm>
              <a:off x="5129212" y="2508250"/>
              <a:ext cx="1065211" cy="1352550"/>
            </a:xfrm>
            <a:custGeom>
              <a:pathLst>
                <a:path extrusionOk="0" h="852" w="671">
                  <a:moveTo>
                    <a:pt x="0" y="541"/>
                  </a:moveTo>
                  <a:lnTo>
                    <a:pt x="168" y="605"/>
                  </a:lnTo>
                  <a:lnTo>
                    <a:pt x="176" y="589"/>
                  </a:lnTo>
                  <a:lnTo>
                    <a:pt x="184" y="565"/>
                  </a:lnTo>
                  <a:lnTo>
                    <a:pt x="184" y="549"/>
                  </a:lnTo>
                  <a:lnTo>
                    <a:pt x="192" y="533"/>
                  </a:lnTo>
                  <a:lnTo>
                    <a:pt x="200" y="509"/>
                  </a:lnTo>
                  <a:lnTo>
                    <a:pt x="200" y="485"/>
                  </a:lnTo>
                  <a:lnTo>
                    <a:pt x="208" y="470"/>
                  </a:lnTo>
                  <a:lnTo>
                    <a:pt x="208" y="446"/>
                  </a:lnTo>
                  <a:lnTo>
                    <a:pt x="208" y="430"/>
                  </a:lnTo>
                  <a:lnTo>
                    <a:pt x="208" y="406"/>
                  </a:lnTo>
                  <a:lnTo>
                    <a:pt x="208" y="358"/>
                  </a:lnTo>
                  <a:lnTo>
                    <a:pt x="208" y="334"/>
                  </a:lnTo>
                  <a:lnTo>
                    <a:pt x="208" y="318"/>
                  </a:lnTo>
                  <a:lnTo>
                    <a:pt x="208" y="294"/>
                  </a:lnTo>
                  <a:lnTo>
                    <a:pt x="200" y="271"/>
                  </a:lnTo>
                  <a:lnTo>
                    <a:pt x="200" y="255"/>
                  </a:lnTo>
                  <a:lnTo>
                    <a:pt x="192" y="231"/>
                  </a:lnTo>
                  <a:lnTo>
                    <a:pt x="184" y="207"/>
                  </a:lnTo>
                  <a:lnTo>
                    <a:pt x="511" y="0"/>
                  </a:lnTo>
                  <a:lnTo>
                    <a:pt x="519" y="24"/>
                  </a:lnTo>
                  <a:lnTo>
                    <a:pt x="527" y="40"/>
                  </a:lnTo>
                  <a:lnTo>
                    <a:pt x="535" y="56"/>
                  </a:lnTo>
                  <a:lnTo>
                    <a:pt x="543" y="79"/>
                  </a:lnTo>
                  <a:lnTo>
                    <a:pt x="543" y="95"/>
                  </a:lnTo>
                  <a:lnTo>
                    <a:pt x="551" y="111"/>
                  </a:lnTo>
                  <a:lnTo>
                    <a:pt x="551" y="127"/>
                  </a:lnTo>
                  <a:lnTo>
                    <a:pt x="559" y="143"/>
                  </a:lnTo>
                  <a:lnTo>
                    <a:pt x="559" y="159"/>
                  </a:lnTo>
                  <a:lnTo>
                    <a:pt x="567" y="183"/>
                  </a:lnTo>
                  <a:lnTo>
                    <a:pt x="567" y="199"/>
                  </a:lnTo>
                  <a:lnTo>
                    <a:pt x="575" y="223"/>
                  </a:lnTo>
                  <a:lnTo>
                    <a:pt x="575" y="239"/>
                  </a:lnTo>
                  <a:lnTo>
                    <a:pt x="583" y="263"/>
                  </a:lnTo>
                  <a:lnTo>
                    <a:pt x="583" y="286"/>
                  </a:lnTo>
                  <a:lnTo>
                    <a:pt x="583" y="310"/>
                  </a:lnTo>
                  <a:lnTo>
                    <a:pt x="583" y="334"/>
                  </a:lnTo>
                  <a:lnTo>
                    <a:pt x="583" y="350"/>
                  </a:lnTo>
                  <a:lnTo>
                    <a:pt x="583" y="374"/>
                  </a:lnTo>
                  <a:lnTo>
                    <a:pt x="583" y="406"/>
                  </a:lnTo>
                  <a:lnTo>
                    <a:pt x="583" y="430"/>
                  </a:lnTo>
                  <a:lnTo>
                    <a:pt x="583" y="454"/>
                  </a:lnTo>
                  <a:lnTo>
                    <a:pt x="583" y="470"/>
                  </a:lnTo>
                  <a:lnTo>
                    <a:pt x="583" y="493"/>
                  </a:lnTo>
                  <a:lnTo>
                    <a:pt x="575" y="517"/>
                  </a:lnTo>
                  <a:lnTo>
                    <a:pt x="575" y="541"/>
                  </a:lnTo>
                  <a:lnTo>
                    <a:pt x="567" y="565"/>
                  </a:lnTo>
                  <a:lnTo>
                    <a:pt x="567" y="589"/>
                  </a:lnTo>
                  <a:lnTo>
                    <a:pt x="559" y="605"/>
                  </a:lnTo>
                  <a:lnTo>
                    <a:pt x="551" y="629"/>
                  </a:lnTo>
                  <a:lnTo>
                    <a:pt x="551" y="653"/>
                  </a:lnTo>
                  <a:lnTo>
                    <a:pt x="543" y="669"/>
                  </a:lnTo>
                  <a:lnTo>
                    <a:pt x="535" y="693"/>
                  </a:lnTo>
                  <a:lnTo>
                    <a:pt x="527" y="724"/>
                  </a:lnTo>
                  <a:lnTo>
                    <a:pt x="519" y="748"/>
                  </a:lnTo>
                  <a:lnTo>
                    <a:pt x="671" y="812"/>
                  </a:lnTo>
                  <a:lnTo>
                    <a:pt x="272" y="852"/>
                  </a:lnTo>
                  <a:lnTo>
                    <a:pt x="0" y="541"/>
                  </a:lnTo>
                  <a:close/>
                </a:path>
              </a:pathLst>
            </a:custGeom>
            <a:solidFill>
              <a:srgbClr val="0000FF"/>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6" name="Shape 306"/>
            <p:cNvSpPr/>
            <p:nvPr/>
          </p:nvSpPr>
          <p:spPr>
            <a:xfrm>
              <a:off x="4730750" y="3551237"/>
              <a:ext cx="1165225" cy="1162050"/>
            </a:xfrm>
            <a:custGeom>
              <a:pathLst>
                <a:path extrusionOk="0" h="732" w="734">
                  <a:moveTo>
                    <a:pt x="734" y="159"/>
                  </a:moveTo>
                  <a:lnTo>
                    <a:pt x="726" y="175"/>
                  </a:lnTo>
                  <a:lnTo>
                    <a:pt x="718" y="183"/>
                  </a:lnTo>
                  <a:lnTo>
                    <a:pt x="710" y="199"/>
                  </a:lnTo>
                  <a:lnTo>
                    <a:pt x="702" y="215"/>
                  </a:lnTo>
                  <a:lnTo>
                    <a:pt x="694" y="223"/>
                  </a:lnTo>
                  <a:lnTo>
                    <a:pt x="686" y="239"/>
                  </a:lnTo>
                  <a:lnTo>
                    <a:pt x="678" y="254"/>
                  </a:lnTo>
                  <a:lnTo>
                    <a:pt x="671" y="270"/>
                  </a:lnTo>
                  <a:lnTo>
                    <a:pt x="663" y="286"/>
                  </a:lnTo>
                  <a:lnTo>
                    <a:pt x="647" y="302"/>
                  </a:lnTo>
                  <a:lnTo>
                    <a:pt x="639" y="310"/>
                  </a:lnTo>
                  <a:lnTo>
                    <a:pt x="631" y="326"/>
                  </a:lnTo>
                  <a:lnTo>
                    <a:pt x="615" y="342"/>
                  </a:lnTo>
                  <a:lnTo>
                    <a:pt x="607" y="358"/>
                  </a:lnTo>
                  <a:lnTo>
                    <a:pt x="591" y="374"/>
                  </a:lnTo>
                  <a:lnTo>
                    <a:pt x="583" y="390"/>
                  </a:lnTo>
                  <a:lnTo>
                    <a:pt x="567" y="398"/>
                  </a:lnTo>
                  <a:lnTo>
                    <a:pt x="551" y="414"/>
                  </a:lnTo>
                  <a:lnTo>
                    <a:pt x="543" y="430"/>
                  </a:lnTo>
                  <a:lnTo>
                    <a:pt x="527" y="438"/>
                  </a:lnTo>
                  <a:lnTo>
                    <a:pt x="511" y="454"/>
                  </a:lnTo>
                  <a:lnTo>
                    <a:pt x="503" y="461"/>
                  </a:lnTo>
                  <a:lnTo>
                    <a:pt x="487" y="477"/>
                  </a:lnTo>
                  <a:lnTo>
                    <a:pt x="471" y="485"/>
                  </a:lnTo>
                  <a:lnTo>
                    <a:pt x="455" y="501"/>
                  </a:lnTo>
                  <a:lnTo>
                    <a:pt x="439" y="509"/>
                  </a:lnTo>
                  <a:lnTo>
                    <a:pt x="423" y="525"/>
                  </a:lnTo>
                  <a:lnTo>
                    <a:pt x="407" y="541"/>
                  </a:lnTo>
                  <a:lnTo>
                    <a:pt x="391" y="549"/>
                  </a:lnTo>
                  <a:lnTo>
                    <a:pt x="367" y="565"/>
                  </a:lnTo>
                  <a:lnTo>
                    <a:pt x="351" y="573"/>
                  </a:lnTo>
                  <a:lnTo>
                    <a:pt x="327" y="589"/>
                  </a:lnTo>
                  <a:lnTo>
                    <a:pt x="431" y="732"/>
                  </a:lnTo>
                  <a:lnTo>
                    <a:pt x="32" y="549"/>
                  </a:lnTo>
                  <a:lnTo>
                    <a:pt x="0" y="191"/>
                  </a:lnTo>
                  <a:lnTo>
                    <a:pt x="80" y="294"/>
                  </a:lnTo>
                  <a:lnTo>
                    <a:pt x="104" y="286"/>
                  </a:lnTo>
                  <a:lnTo>
                    <a:pt x="120" y="270"/>
                  </a:lnTo>
                  <a:lnTo>
                    <a:pt x="143" y="262"/>
                  </a:lnTo>
                  <a:lnTo>
                    <a:pt x="167" y="246"/>
                  </a:lnTo>
                  <a:lnTo>
                    <a:pt x="191" y="231"/>
                  </a:lnTo>
                  <a:lnTo>
                    <a:pt x="215" y="215"/>
                  </a:lnTo>
                  <a:lnTo>
                    <a:pt x="239" y="199"/>
                  </a:lnTo>
                  <a:lnTo>
                    <a:pt x="255" y="183"/>
                  </a:lnTo>
                  <a:lnTo>
                    <a:pt x="271" y="167"/>
                  </a:lnTo>
                  <a:lnTo>
                    <a:pt x="287" y="143"/>
                  </a:lnTo>
                  <a:lnTo>
                    <a:pt x="303" y="127"/>
                  </a:lnTo>
                  <a:lnTo>
                    <a:pt x="319" y="111"/>
                  </a:lnTo>
                  <a:lnTo>
                    <a:pt x="335" y="87"/>
                  </a:lnTo>
                  <a:lnTo>
                    <a:pt x="351" y="71"/>
                  </a:lnTo>
                  <a:lnTo>
                    <a:pt x="367" y="47"/>
                  </a:lnTo>
                  <a:lnTo>
                    <a:pt x="375" y="32"/>
                  </a:lnTo>
                  <a:lnTo>
                    <a:pt x="383" y="16"/>
                  </a:lnTo>
                  <a:lnTo>
                    <a:pt x="391" y="0"/>
                  </a:lnTo>
                  <a:lnTo>
                    <a:pt x="734" y="159"/>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7" name="Shape 307"/>
            <p:cNvSpPr/>
            <p:nvPr/>
          </p:nvSpPr>
          <p:spPr>
            <a:xfrm>
              <a:off x="5122862" y="2501900"/>
              <a:ext cx="1065211" cy="1352550"/>
            </a:xfrm>
            <a:custGeom>
              <a:pathLst>
                <a:path extrusionOk="0" h="852" w="671">
                  <a:moveTo>
                    <a:pt x="0" y="541"/>
                  </a:moveTo>
                  <a:lnTo>
                    <a:pt x="168" y="605"/>
                  </a:lnTo>
                  <a:lnTo>
                    <a:pt x="176" y="589"/>
                  </a:lnTo>
                  <a:lnTo>
                    <a:pt x="184" y="565"/>
                  </a:lnTo>
                  <a:lnTo>
                    <a:pt x="184" y="549"/>
                  </a:lnTo>
                  <a:lnTo>
                    <a:pt x="192" y="533"/>
                  </a:lnTo>
                  <a:lnTo>
                    <a:pt x="200" y="509"/>
                  </a:lnTo>
                  <a:lnTo>
                    <a:pt x="200" y="486"/>
                  </a:lnTo>
                  <a:lnTo>
                    <a:pt x="208" y="470"/>
                  </a:lnTo>
                  <a:lnTo>
                    <a:pt x="208" y="446"/>
                  </a:lnTo>
                  <a:lnTo>
                    <a:pt x="208" y="430"/>
                  </a:lnTo>
                  <a:lnTo>
                    <a:pt x="208" y="406"/>
                  </a:lnTo>
                  <a:lnTo>
                    <a:pt x="208" y="358"/>
                  </a:lnTo>
                  <a:lnTo>
                    <a:pt x="208" y="334"/>
                  </a:lnTo>
                  <a:lnTo>
                    <a:pt x="208" y="318"/>
                  </a:lnTo>
                  <a:lnTo>
                    <a:pt x="208" y="294"/>
                  </a:lnTo>
                  <a:lnTo>
                    <a:pt x="200" y="271"/>
                  </a:lnTo>
                  <a:lnTo>
                    <a:pt x="200" y="255"/>
                  </a:lnTo>
                  <a:lnTo>
                    <a:pt x="192" y="231"/>
                  </a:lnTo>
                  <a:lnTo>
                    <a:pt x="184" y="207"/>
                  </a:lnTo>
                  <a:lnTo>
                    <a:pt x="511" y="0"/>
                  </a:lnTo>
                  <a:lnTo>
                    <a:pt x="519" y="24"/>
                  </a:lnTo>
                  <a:lnTo>
                    <a:pt x="527" y="40"/>
                  </a:lnTo>
                  <a:lnTo>
                    <a:pt x="535" y="56"/>
                  </a:lnTo>
                  <a:lnTo>
                    <a:pt x="543" y="79"/>
                  </a:lnTo>
                  <a:lnTo>
                    <a:pt x="543" y="95"/>
                  </a:lnTo>
                  <a:lnTo>
                    <a:pt x="551" y="111"/>
                  </a:lnTo>
                  <a:lnTo>
                    <a:pt x="551" y="127"/>
                  </a:lnTo>
                  <a:lnTo>
                    <a:pt x="559" y="143"/>
                  </a:lnTo>
                  <a:lnTo>
                    <a:pt x="559" y="159"/>
                  </a:lnTo>
                  <a:lnTo>
                    <a:pt x="567" y="183"/>
                  </a:lnTo>
                  <a:lnTo>
                    <a:pt x="567" y="199"/>
                  </a:lnTo>
                  <a:lnTo>
                    <a:pt x="575" y="223"/>
                  </a:lnTo>
                  <a:lnTo>
                    <a:pt x="575" y="239"/>
                  </a:lnTo>
                  <a:lnTo>
                    <a:pt x="583" y="263"/>
                  </a:lnTo>
                  <a:lnTo>
                    <a:pt x="583" y="286"/>
                  </a:lnTo>
                  <a:lnTo>
                    <a:pt x="583" y="310"/>
                  </a:lnTo>
                  <a:lnTo>
                    <a:pt x="583" y="334"/>
                  </a:lnTo>
                  <a:lnTo>
                    <a:pt x="583" y="350"/>
                  </a:lnTo>
                  <a:lnTo>
                    <a:pt x="583" y="374"/>
                  </a:lnTo>
                  <a:lnTo>
                    <a:pt x="583" y="406"/>
                  </a:lnTo>
                  <a:lnTo>
                    <a:pt x="583" y="430"/>
                  </a:lnTo>
                  <a:lnTo>
                    <a:pt x="583" y="454"/>
                  </a:lnTo>
                  <a:lnTo>
                    <a:pt x="583" y="470"/>
                  </a:lnTo>
                  <a:lnTo>
                    <a:pt x="583" y="493"/>
                  </a:lnTo>
                  <a:lnTo>
                    <a:pt x="575" y="517"/>
                  </a:lnTo>
                  <a:lnTo>
                    <a:pt x="575" y="541"/>
                  </a:lnTo>
                  <a:lnTo>
                    <a:pt x="567" y="565"/>
                  </a:lnTo>
                  <a:lnTo>
                    <a:pt x="567" y="589"/>
                  </a:lnTo>
                  <a:lnTo>
                    <a:pt x="559" y="605"/>
                  </a:lnTo>
                  <a:lnTo>
                    <a:pt x="551" y="629"/>
                  </a:lnTo>
                  <a:lnTo>
                    <a:pt x="551" y="653"/>
                  </a:lnTo>
                  <a:lnTo>
                    <a:pt x="543" y="669"/>
                  </a:lnTo>
                  <a:lnTo>
                    <a:pt x="535" y="693"/>
                  </a:lnTo>
                  <a:lnTo>
                    <a:pt x="527" y="724"/>
                  </a:lnTo>
                  <a:lnTo>
                    <a:pt x="519" y="748"/>
                  </a:lnTo>
                  <a:lnTo>
                    <a:pt x="671" y="812"/>
                  </a:lnTo>
                  <a:lnTo>
                    <a:pt x="272" y="852"/>
                  </a:lnTo>
                  <a:lnTo>
                    <a:pt x="0" y="541"/>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8" name="Shape 308"/>
            <p:cNvSpPr/>
            <p:nvPr/>
          </p:nvSpPr>
          <p:spPr>
            <a:xfrm>
              <a:off x="4926012" y="1724025"/>
              <a:ext cx="1255711" cy="1201736"/>
            </a:xfrm>
            <a:custGeom>
              <a:pathLst>
                <a:path extrusionOk="0" h="757" w="791">
                  <a:moveTo>
                    <a:pt x="160" y="0"/>
                  </a:moveTo>
                  <a:lnTo>
                    <a:pt x="176" y="8"/>
                  </a:lnTo>
                  <a:lnTo>
                    <a:pt x="192" y="16"/>
                  </a:lnTo>
                  <a:lnTo>
                    <a:pt x="208" y="24"/>
                  </a:lnTo>
                  <a:lnTo>
                    <a:pt x="216" y="32"/>
                  </a:lnTo>
                  <a:lnTo>
                    <a:pt x="232" y="40"/>
                  </a:lnTo>
                  <a:lnTo>
                    <a:pt x="248" y="48"/>
                  </a:lnTo>
                  <a:lnTo>
                    <a:pt x="256" y="56"/>
                  </a:lnTo>
                  <a:lnTo>
                    <a:pt x="272" y="64"/>
                  </a:lnTo>
                  <a:lnTo>
                    <a:pt x="288" y="72"/>
                  </a:lnTo>
                  <a:lnTo>
                    <a:pt x="304" y="88"/>
                  </a:lnTo>
                  <a:lnTo>
                    <a:pt x="320" y="96"/>
                  </a:lnTo>
                  <a:lnTo>
                    <a:pt x="328" y="104"/>
                  </a:lnTo>
                  <a:lnTo>
                    <a:pt x="344" y="120"/>
                  </a:lnTo>
                  <a:lnTo>
                    <a:pt x="360" y="128"/>
                  </a:lnTo>
                  <a:lnTo>
                    <a:pt x="376" y="143"/>
                  </a:lnTo>
                  <a:lnTo>
                    <a:pt x="392" y="151"/>
                  </a:lnTo>
                  <a:lnTo>
                    <a:pt x="408" y="167"/>
                  </a:lnTo>
                  <a:lnTo>
                    <a:pt x="424" y="183"/>
                  </a:lnTo>
                  <a:lnTo>
                    <a:pt x="432" y="191"/>
                  </a:lnTo>
                  <a:lnTo>
                    <a:pt x="448" y="207"/>
                  </a:lnTo>
                  <a:lnTo>
                    <a:pt x="464" y="223"/>
                  </a:lnTo>
                  <a:lnTo>
                    <a:pt x="472" y="231"/>
                  </a:lnTo>
                  <a:lnTo>
                    <a:pt x="480" y="247"/>
                  </a:lnTo>
                  <a:lnTo>
                    <a:pt x="496" y="263"/>
                  </a:lnTo>
                  <a:lnTo>
                    <a:pt x="512" y="279"/>
                  </a:lnTo>
                  <a:lnTo>
                    <a:pt x="520" y="295"/>
                  </a:lnTo>
                  <a:lnTo>
                    <a:pt x="528" y="311"/>
                  </a:lnTo>
                  <a:lnTo>
                    <a:pt x="544" y="327"/>
                  </a:lnTo>
                  <a:lnTo>
                    <a:pt x="559" y="343"/>
                  </a:lnTo>
                  <a:lnTo>
                    <a:pt x="567" y="366"/>
                  </a:lnTo>
                  <a:lnTo>
                    <a:pt x="583" y="382"/>
                  </a:lnTo>
                  <a:lnTo>
                    <a:pt x="591" y="406"/>
                  </a:lnTo>
                  <a:lnTo>
                    <a:pt x="607" y="422"/>
                  </a:lnTo>
                  <a:lnTo>
                    <a:pt x="615" y="446"/>
                  </a:lnTo>
                  <a:lnTo>
                    <a:pt x="623" y="462"/>
                  </a:lnTo>
                  <a:lnTo>
                    <a:pt x="631" y="478"/>
                  </a:lnTo>
                  <a:lnTo>
                    <a:pt x="639" y="494"/>
                  </a:lnTo>
                  <a:lnTo>
                    <a:pt x="791" y="430"/>
                  </a:lnTo>
                  <a:lnTo>
                    <a:pt x="552" y="757"/>
                  </a:lnTo>
                  <a:lnTo>
                    <a:pt x="112" y="701"/>
                  </a:lnTo>
                  <a:lnTo>
                    <a:pt x="288" y="629"/>
                  </a:lnTo>
                  <a:lnTo>
                    <a:pt x="280" y="613"/>
                  </a:lnTo>
                  <a:lnTo>
                    <a:pt x="264" y="589"/>
                  </a:lnTo>
                  <a:lnTo>
                    <a:pt x="248" y="565"/>
                  </a:lnTo>
                  <a:lnTo>
                    <a:pt x="232" y="542"/>
                  </a:lnTo>
                  <a:lnTo>
                    <a:pt x="216" y="518"/>
                  </a:lnTo>
                  <a:lnTo>
                    <a:pt x="200" y="502"/>
                  </a:lnTo>
                  <a:lnTo>
                    <a:pt x="184" y="478"/>
                  </a:lnTo>
                  <a:lnTo>
                    <a:pt x="168" y="462"/>
                  </a:lnTo>
                  <a:lnTo>
                    <a:pt x="152" y="446"/>
                  </a:lnTo>
                  <a:lnTo>
                    <a:pt x="128" y="430"/>
                  </a:lnTo>
                  <a:lnTo>
                    <a:pt x="112" y="414"/>
                  </a:lnTo>
                  <a:lnTo>
                    <a:pt x="96" y="398"/>
                  </a:lnTo>
                  <a:lnTo>
                    <a:pt x="72" y="382"/>
                  </a:lnTo>
                  <a:lnTo>
                    <a:pt x="56" y="374"/>
                  </a:lnTo>
                  <a:lnTo>
                    <a:pt x="32" y="358"/>
                  </a:lnTo>
                  <a:lnTo>
                    <a:pt x="16" y="351"/>
                  </a:lnTo>
                  <a:lnTo>
                    <a:pt x="0" y="343"/>
                  </a:lnTo>
                  <a:lnTo>
                    <a:pt x="160" y="0"/>
                  </a:lnTo>
                  <a:close/>
                </a:path>
              </a:pathLst>
            </a:custGeom>
            <a:solidFill>
              <a:srgbClr val="00FF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9" name="Shape 309"/>
            <p:cNvSpPr/>
            <p:nvPr/>
          </p:nvSpPr>
          <p:spPr>
            <a:xfrm>
              <a:off x="4051300" y="1420812"/>
              <a:ext cx="1204911" cy="985837"/>
            </a:xfrm>
            <a:custGeom>
              <a:pathLst>
                <a:path extrusionOk="0" h="621" w="759">
                  <a:moveTo>
                    <a:pt x="408" y="621"/>
                  </a:moveTo>
                  <a:lnTo>
                    <a:pt x="456" y="494"/>
                  </a:lnTo>
                  <a:lnTo>
                    <a:pt x="440" y="494"/>
                  </a:lnTo>
                  <a:lnTo>
                    <a:pt x="424" y="486"/>
                  </a:lnTo>
                  <a:lnTo>
                    <a:pt x="400" y="486"/>
                  </a:lnTo>
                  <a:lnTo>
                    <a:pt x="376" y="478"/>
                  </a:lnTo>
                  <a:lnTo>
                    <a:pt x="360" y="478"/>
                  </a:lnTo>
                  <a:lnTo>
                    <a:pt x="336" y="478"/>
                  </a:lnTo>
                  <a:lnTo>
                    <a:pt x="312" y="470"/>
                  </a:lnTo>
                  <a:lnTo>
                    <a:pt x="272" y="470"/>
                  </a:lnTo>
                  <a:lnTo>
                    <a:pt x="248" y="478"/>
                  </a:lnTo>
                  <a:lnTo>
                    <a:pt x="224" y="478"/>
                  </a:lnTo>
                  <a:lnTo>
                    <a:pt x="208" y="478"/>
                  </a:lnTo>
                  <a:lnTo>
                    <a:pt x="184" y="486"/>
                  </a:lnTo>
                  <a:lnTo>
                    <a:pt x="160" y="486"/>
                  </a:lnTo>
                  <a:lnTo>
                    <a:pt x="136" y="494"/>
                  </a:lnTo>
                  <a:lnTo>
                    <a:pt x="120" y="502"/>
                  </a:lnTo>
                  <a:lnTo>
                    <a:pt x="176" y="247"/>
                  </a:lnTo>
                  <a:lnTo>
                    <a:pt x="0" y="143"/>
                  </a:lnTo>
                  <a:lnTo>
                    <a:pt x="8" y="143"/>
                  </a:lnTo>
                  <a:lnTo>
                    <a:pt x="24" y="135"/>
                  </a:lnTo>
                  <a:lnTo>
                    <a:pt x="40" y="127"/>
                  </a:lnTo>
                  <a:lnTo>
                    <a:pt x="56" y="127"/>
                  </a:lnTo>
                  <a:lnTo>
                    <a:pt x="72" y="120"/>
                  </a:lnTo>
                  <a:lnTo>
                    <a:pt x="88" y="120"/>
                  </a:lnTo>
                  <a:lnTo>
                    <a:pt x="112" y="112"/>
                  </a:lnTo>
                  <a:lnTo>
                    <a:pt x="128" y="112"/>
                  </a:lnTo>
                  <a:lnTo>
                    <a:pt x="152" y="104"/>
                  </a:lnTo>
                  <a:lnTo>
                    <a:pt x="168" y="104"/>
                  </a:lnTo>
                  <a:lnTo>
                    <a:pt x="192" y="104"/>
                  </a:lnTo>
                  <a:lnTo>
                    <a:pt x="216" y="104"/>
                  </a:lnTo>
                  <a:lnTo>
                    <a:pt x="240" y="96"/>
                  </a:lnTo>
                  <a:lnTo>
                    <a:pt x="264" y="96"/>
                  </a:lnTo>
                  <a:lnTo>
                    <a:pt x="288" y="96"/>
                  </a:lnTo>
                  <a:lnTo>
                    <a:pt x="320" y="96"/>
                  </a:lnTo>
                  <a:lnTo>
                    <a:pt x="344" y="104"/>
                  </a:lnTo>
                  <a:lnTo>
                    <a:pt x="360" y="104"/>
                  </a:lnTo>
                  <a:lnTo>
                    <a:pt x="384" y="104"/>
                  </a:lnTo>
                  <a:lnTo>
                    <a:pt x="408" y="104"/>
                  </a:lnTo>
                  <a:lnTo>
                    <a:pt x="432" y="112"/>
                  </a:lnTo>
                  <a:lnTo>
                    <a:pt x="448" y="112"/>
                  </a:lnTo>
                  <a:lnTo>
                    <a:pt x="472" y="120"/>
                  </a:lnTo>
                  <a:lnTo>
                    <a:pt x="496" y="120"/>
                  </a:lnTo>
                  <a:lnTo>
                    <a:pt x="520" y="127"/>
                  </a:lnTo>
                  <a:lnTo>
                    <a:pt x="544" y="135"/>
                  </a:lnTo>
                  <a:lnTo>
                    <a:pt x="559" y="135"/>
                  </a:lnTo>
                  <a:lnTo>
                    <a:pt x="583" y="143"/>
                  </a:lnTo>
                  <a:lnTo>
                    <a:pt x="607" y="151"/>
                  </a:lnTo>
                  <a:lnTo>
                    <a:pt x="671" y="0"/>
                  </a:lnTo>
                  <a:lnTo>
                    <a:pt x="759" y="422"/>
                  </a:lnTo>
                  <a:lnTo>
                    <a:pt x="408" y="621"/>
                  </a:lnTo>
                  <a:close/>
                </a:path>
              </a:pathLst>
            </a:custGeom>
            <a:solidFill>
              <a:srgbClr val="FF00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0" name="Shape 310"/>
            <p:cNvSpPr/>
            <p:nvPr/>
          </p:nvSpPr>
          <p:spPr>
            <a:xfrm>
              <a:off x="4921250" y="1717675"/>
              <a:ext cx="1254125" cy="1201736"/>
            </a:xfrm>
            <a:custGeom>
              <a:pathLst>
                <a:path extrusionOk="0" h="757" w="790">
                  <a:moveTo>
                    <a:pt x="159" y="0"/>
                  </a:moveTo>
                  <a:lnTo>
                    <a:pt x="175" y="8"/>
                  </a:lnTo>
                  <a:lnTo>
                    <a:pt x="191" y="16"/>
                  </a:lnTo>
                  <a:lnTo>
                    <a:pt x="207" y="24"/>
                  </a:lnTo>
                  <a:lnTo>
                    <a:pt x="215" y="32"/>
                  </a:lnTo>
                  <a:lnTo>
                    <a:pt x="231" y="40"/>
                  </a:lnTo>
                  <a:lnTo>
                    <a:pt x="247" y="48"/>
                  </a:lnTo>
                  <a:lnTo>
                    <a:pt x="255" y="56"/>
                  </a:lnTo>
                  <a:lnTo>
                    <a:pt x="271" y="64"/>
                  </a:lnTo>
                  <a:lnTo>
                    <a:pt x="287" y="72"/>
                  </a:lnTo>
                  <a:lnTo>
                    <a:pt x="303" y="88"/>
                  </a:lnTo>
                  <a:lnTo>
                    <a:pt x="319" y="96"/>
                  </a:lnTo>
                  <a:lnTo>
                    <a:pt x="327" y="104"/>
                  </a:lnTo>
                  <a:lnTo>
                    <a:pt x="343" y="120"/>
                  </a:lnTo>
                  <a:lnTo>
                    <a:pt x="359" y="128"/>
                  </a:lnTo>
                  <a:lnTo>
                    <a:pt x="375" y="144"/>
                  </a:lnTo>
                  <a:lnTo>
                    <a:pt x="391" y="151"/>
                  </a:lnTo>
                  <a:lnTo>
                    <a:pt x="407" y="167"/>
                  </a:lnTo>
                  <a:lnTo>
                    <a:pt x="423" y="183"/>
                  </a:lnTo>
                  <a:lnTo>
                    <a:pt x="431" y="191"/>
                  </a:lnTo>
                  <a:lnTo>
                    <a:pt x="447" y="207"/>
                  </a:lnTo>
                  <a:lnTo>
                    <a:pt x="463" y="223"/>
                  </a:lnTo>
                  <a:lnTo>
                    <a:pt x="471" y="231"/>
                  </a:lnTo>
                  <a:lnTo>
                    <a:pt x="479" y="247"/>
                  </a:lnTo>
                  <a:lnTo>
                    <a:pt x="495" y="263"/>
                  </a:lnTo>
                  <a:lnTo>
                    <a:pt x="511" y="279"/>
                  </a:lnTo>
                  <a:lnTo>
                    <a:pt x="519" y="295"/>
                  </a:lnTo>
                  <a:lnTo>
                    <a:pt x="527" y="311"/>
                  </a:lnTo>
                  <a:lnTo>
                    <a:pt x="543" y="327"/>
                  </a:lnTo>
                  <a:lnTo>
                    <a:pt x="558" y="343"/>
                  </a:lnTo>
                  <a:lnTo>
                    <a:pt x="566" y="366"/>
                  </a:lnTo>
                  <a:lnTo>
                    <a:pt x="582" y="382"/>
                  </a:lnTo>
                  <a:lnTo>
                    <a:pt x="590" y="406"/>
                  </a:lnTo>
                  <a:lnTo>
                    <a:pt x="606" y="422"/>
                  </a:lnTo>
                  <a:lnTo>
                    <a:pt x="614" y="446"/>
                  </a:lnTo>
                  <a:lnTo>
                    <a:pt x="622" y="462"/>
                  </a:lnTo>
                  <a:lnTo>
                    <a:pt x="630" y="478"/>
                  </a:lnTo>
                  <a:lnTo>
                    <a:pt x="638" y="494"/>
                  </a:lnTo>
                  <a:lnTo>
                    <a:pt x="790" y="430"/>
                  </a:lnTo>
                  <a:lnTo>
                    <a:pt x="551" y="757"/>
                  </a:lnTo>
                  <a:lnTo>
                    <a:pt x="111" y="701"/>
                  </a:lnTo>
                  <a:lnTo>
                    <a:pt x="287" y="629"/>
                  </a:lnTo>
                  <a:lnTo>
                    <a:pt x="279" y="613"/>
                  </a:lnTo>
                  <a:lnTo>
                    <a:pt x="263" y="589"/>
                  </a:lnTo>
                  <a:lnTo>
                    <a:pt x="247" y="565"/>
                  </a:lnTo>
                  <a:lnTo>
                    <a:pt x="231" y="542"/>
                  </a:lnTo>
                  <a:lnTo>
                    <a:pt x="215" y="518"/>
                  </a:lnTo>
                  <a:lnTo>
                    <a:pt x="199" y="502"/>
                  </a:lnTo>
                  <a:lnTo>
                    <a:pt x="183" y="478"/>
                  </a:lnTo>
                  <a:lnTo>
                    <a:pt x="167" y="462"/>
                  </a:lnTo>
                  <a:lnTo>
                    <a:pt x="151" y="446"/>
                  </a:lnTo>
                  <a:lnTo>
                    <a:pt x="127" y="430"/>
                  </a:lnTo>
                  <a:lnTo>
                    <a:pt x="111" y="414"/>
                  </a:lnTo>
                  <a:lnTo>
                    <a:pt x="95" y="398"/>
                  </a:lnTo>
                  <a:lnTo>
                    <a:pt x="71" y="382"/>
                  </a:lnTo>
                  <a:lnTo>
                    <a:pt x="55" y="374"/>
                  </a:lnTo>
                  <a:lnTo>
                    <a:pt x="31" y="358"/>
                  </a:lnTo>
                  <a:lnTo>
                    <a:pt x="15" y="351"/>
                  </a:lnTo>
                  <a:lnTo>
                    <a:pt x="0" y="343"/>
                  </a:lnTo>
                  <a:lnTo>
                    <a:pt x="159" y="0"/>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1" name="Shape 311"/>
            <p:cNvSpPr/>
            <p:nvPr/>
          </p:nvSpPr>
          <p:spPr>
            <a:xfrm>
              <a:off x="4044950" y="1414462"/>
              <a:ext cx="1204911" cy="985837"/>
            </a:xfrm>
            <a:custGeom>
              <a:pathLst>
                <a:path extrusionOk="0" h="621" w="759">
                  <a:moveTo>
                    <a:pt x="408" y="621"/>
                  </a:moveTo>
                  <a:lnTo>
                    <a:pt x="456" y="494"/>
                  </a:lnTo>
                  <a:lnTo>
                    <a:pt x="440" y="494"/>
                  </a:lnTo>
                  <a:lnTo>
                    <a:pt x="424" y="486"/>
                  </a:lnTo>
                  <a:lnTo>
                    <a:pt x="400" y="486"/>
                  </a:lnTo>
                  <a:lnTo>
                    <a:pt x="376" y="478"/>
                  </a:lnTo>
                  <a:lnTo>
                    <a:pt x="360" y="478"/>
                  </a:lnTo>
                  <a:lnTo>
                    <a:pt x="336" y="478"/>
                  </a:lnTo>
                  <a:lnTo>
                    <a:pt x="312" y="470"/>
                  </a:lnTo>
                  <a:lnTo>
                    <a:pt x="272" y="470"/>
                  </a:lnTo>
                  <a:lnTo>
                    <a:pt x="248" y="478"/>
                  </a:lnTo>
                  <a:lnTo>
                    <a:pt x="224" y="478"/>
                  </a:lnTo>
                  <a:lnTo>
                    <a:pt x="208" y="478"/>
                  </a:lnTo>
                  <a:lnTo>
                    <a:pt x="184" y="486"/>
                  </a:lnTo>
                  <a:lnTo>
                    <a:pt x="160" y="486"/>
                  </a:lnTo>
                  <a:lnTo>
                    <a:pt x="136" y="494"/>
                  </a:lnTo>
                  <a:lnTo>
                    <a:pt x="120" y="502"/>
                  </a:lnTo>
                  <a:lnTo>
                    <a:pt x="176" y="247"/>
                  </a:lnTo>
                  <a:lnTo>
                    <a:pt x="0" y="143"/>
                  </a:lnTo>
                  <a:lnTo>
                    <a:pt x="8" y="143"/>
                  </a:lnTo>
                  <a:lnTo>
                    <a:pt x="24" y="135"/>
                  </a:lnTo>
                  <a:lnTo>
                    <a:pt x="40" y="127"/>
                  </a:lnTo>
                  <a:lnTo>
                    <a:pt x="56" y="127"/>
                  </a:lnTo>
                  <a:lnTo>
                    <a:pt x="72" y="120"/>
                  </a:lnTo>
                  <a:lnTo>
                    <a:pt x="88" y="120"/>
                  </a:lnTo>
                  <a:lnTo>
                    <a:pt x="112" y="112"/>
                  </a:lnTo>
                  <a:lnTo>
                    <a:pt x="128" y="112"/>
                  </a:lnTo>
                  <a:lnTo>
                    <a:pt x="152" y="104"/>
                  </a:lnTo>
                  <a:lnTo>
                    <a:pt x="168" y="104"/>
                  </a:lnTo>
                  <a:lnTo>
                    <a:pt x="192" y="104"/>
                  </a:lnTo>
                  <a:lnTo>
                    <a:pt x="216" y="104"/>
                  </a:lnTo>
                  <a:lnTo>
                    <a:pt x="240" y="96"/>
                  </a:lnTo>
                  <a:lnTo>
                    <a:pt x="264" y="96"/>
                  </a:lnTo>
                  <a:lnTo>
                    <a:pt x="288" y="96"/>
                  </a:lnTo>
                  <a:lnTo>
                    <a:pt x="320" y="96"/>
                  </a:lnTo>
                  <a:lnTo>
                    <a:pt x="344" y="104"/>
                  </a:lnTo>
                  <a:lnTo>
                    <a:pt x="360" y="104"/>
                  </a:lnTo>
                  <a:lnTo>
                    <a:pt x="384" y="104"/>
                  </a:lnTo>
                  <a:lnTo>
                    <a:pt x="408" y="104"/>
                  </a:lnTo>
                  <a:lnTo>
                    <a:pt x="432" y="112"/>
                  </a:lnTo>
                  <a:lnTo>
                    <a:pt x="448" y="112"/>
                  </a:lnTo>
                  <a:lnTo>
                    <a:pt x="472" y="120"/>
                  </a:lnTo>
                  <a:lnTo>
                    <a:pt x="496" y="120"/>
                  </a:lnTo>
                  <a:lnTo>
                    <a:pt x="520" y="127"/>
                  </a:lnTo>
                  <a:lnTo>
                    <a:pt x="544" y="135"/>
                  </a:lnTo>
                  <a:lnTo>
                    <a:pt x="559" y="135"/>
                  </a:lnTo>
                  <a:lnTo>
                    <a:pt x="583" y="143"/>
                  </a:lnTo>
                  <a:lnTo>
                    <a:pt x="607" y="151"/>
                  </a:lnTo>
                  <a:lnTo>
                    <a:pt x="671" y="0"/>
                  </a:lnTo>
                  <a:lnTo>
                    <a:pt x="759" y="422"/>
                  </a:lnTo>
                  <a:lnTo>
                    <a:pt x="408" y="621"/>
                  </a:lnTo>
                  <a:close/>
                </a:path>
              </a:pathLst>
            </a:custGeom>
            <a:noFill/>
            <a:ln cap="flat"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312" name="Shape 312"/>
          <p:cNvSpPr txBox="1"/>
          <p:nvPr/>
        </p:nvSpPr>
        <p:spPr>
          <a:xfrm>
            <a:off x="2433636" y="2044700"/>
            <a:ext cx="14795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Forward</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engineering</a:t>
            </a:r>
          </a:p>
        </p:txBody>
      </p:sp>
      <p:sp>
        <p:nvSpPr>
          <p:cNvPr id="313" name="Shape 313"/>
          <p:cNvSpPr txBox="1"/>
          <p:nvPr/>
        </p:nvSpPr>
        <p:spPr>
          <a:xfrm>
            <a:off x="1765300" y="3535362"/>
            <a:ext cx="16065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Data</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restructuring</a:t>
            </a:r>
          </a:p>
        </p:txBody>
      </p:sp>
      <p:sp>
        <p:nvSpPr>
          <p:cNvPr id="314" name="Shape 314"/>
          <p:cNvSpPr txBox="1"/>
          <p:nvPr/>
        </p:nvSpPr>
        <p:spPr>
          <a:xfrm>
            <a:off x="2279650" y="5087937"/>
            <a:ext cx="16065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code</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restructuring</a:t>
            </a:r>
          </a:p>
        </p:txBody>
      </p:sp>
      <p:sp>
        <p:nvSpPr>
          <p:cNvPr id="315" name="Shape 315"/>
          <p:cNvSpPr txBox="1"/>
          <p:nvPr/>
        </p:nvSpPr>
        <p:spPr>
          <a:xfrm>
            <a:off x="6373812" y="4976812"/>
            <a:ext cx="14795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reverse</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engineering</a:t>
            </a:r>
          </a:p>
        </p:txBody>
      </p:sp>
      <p:sp>
        <p:nvSpPr>
          <p:cNvPr id="316" name="Shape 316"/>
          <p:cNvSpPr txBox="1"/>
          <p:nvPr/>
        </p:nvSpPr>
        <p:spPr>
          <a:xfrm>
            <a:off x="6723061" y="3556000"/>
            <a:ext cx="16065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document</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restructuring</a:t>
            </a:r>
          </a:p>
        </p:txBody>
      </p:sp>
      <p:sp>
        <p:nvSpPr>
          <p:cNvPr id="317" name="Shape 317"/>
          <p:cNvSpPr txBox="1"/>
          <p:nvPr/>
        </p:nvSpPr>
        <p:spPr>
          <a:xfrm>
            <a:off x="6207125" y="2079625"/>
            <a:ext cx="1212850" cy="587374"/>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inventory</a:t>
            </a:r>
          </a:p>
          <a:p>
            <a:pPr indent="0" lvl="0" marL="0" marR="0" rtl="0" algn="ctr">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analysis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2" name="Shape 322"/>
        <p:cNvGrpSpPr/>
        <p:nvPr/>
      </p:nvGrpSpPr>
      <p:grpSpPr>
        <a:xfrm>
          <a:off x="0" y="0"/>
          <a:ext cx="0" cy="0"/>
          <a:chOff x="0" y="0"/>
          <a:chExt cx="0" cy="0"/>
        </a:xfrm>
      </p:grpSpPr>
      <p:sp>
        <p:nvSpPr>
          <p:cNvPr id="323" name="Shape 32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4" name="Shape 324"/>
          <p:cNvSpPr txBox="1"/>
          <p:nvPr/>
        </p:nvSpPr>
        <p:spPr>
          <a:xfrm>
            <a:off x="11430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25" name="Shape 325"/>
          <p:cNvSpPr txBox="1"/>
          <p:nvPr>
            <p:ph type="title"/>
          </p:nvPr>
        </p:nvSpPr>
        <p:spPr>
          <a:xfrm>
            <a:off x="1219200" y="990600"/>
            <a:ext cx="4249737"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Inventory Analysis</a:t>
            </a:r>
          </a:p>
        </p:txBody>
      </p:sp>
      <p:sp>
        <p:nvSpPr>
          <p:cNvPr id="326" name="Shape 326"/>
          <p:cNvSpPr txBox="1"/>
          <p:nvPr>
            <p:ph idx="1" type="body"/>
          </p:nvPr>
        </p:nvSpPr>
        <p:spPr>
          <a:xfrm>
            <a:off x="1905000" y="1905000"/>
            <a:ext cx="5867400" cy="4114800"/>
          </a:xfrm>
          <a:prstGeom prst="rect">
            <a:avLst/>
          </a:prstGeom>
          <a:noFill/>
          <a:ln>
            <a:noFill/>
          </a:ln>
        </p:spPr>
        <p:txBody>
          <a:bodyPr anchorCtr="0" anchor="t" bIns="44450" lIns="90475" rIns="90475" tIns="44450">
            <a:noAutofit/>
          </a:bodyPr>
          <a:lstStyle/>
          <a:p>
            <a:pPr indent="-285750" lvl="0" marL="285750" marR="0" rtl="0" algn="l">
              <a:lnSpc>
                <a:spcPct val="8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build a table that contains all applications</a:t>
            </a:r>
          </a:p>
          <a:p>
            <a:pPr indent="-285750" lvl="0" marL="285750" marR="0" rtl="0" algn="l">
              <a:lnSpc>
                <a:spcPct val="8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establish a list of criteria, e.g., </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name of the application</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year it was originally created</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number of substantive changes made to it</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total effort applied to make these changes</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date of last substantive change</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effort applied to make the last change</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system(s) in which it resides</a:t>
            </a:r>
          </a:p>
          <a:p>
            <a:pPr indent="-228600" lvl="1" marL="685800" marR="0" rtl="0" algn="l">
              <a:lnSpc>
                <a:spcPct val="75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applications to which it interfaces, ...</a:t>
            </a:r>
          </a:p>
          <a:p>
            <a:pPr indent="-285750" lvl="0" marL="285750" marR="0" rtl="0" algn="l">
              <a:lnSpc>
                <a:spcPct val="8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analyze and prioritize to select candidates for reengineering</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