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6858000" cx="9144000"/>
  <p:notesSz cx="6858000" cy="9144000"/>
  <p:embeddedFontLst>
    <p:embeddedFont>
      <p:font typeface="Quattrocento"/>
      <p:regular r:id="rId22"/>
      <p:bold r:id="rId23"/>
    </p:embeddedFont>
    <p:embeddedFont>
      <p:font typeface="Helvetica Neue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font" Target="fonts/Quattrocento-regular.fntdata"/><Relationship Id="rId21" Type="http://schemas.openxmlformats.org/officeDocument/2006/relationships/slide" Target="slides/slide15.xml"/><Relationship Id="rId24" Type="http://schemas.openxmlformats.org/officeDocument/2006/relationships/font" Target="fonts/HelveticaNeue-regular.fntdata"/><Relationship Id="rId23" Type="http://schemas.openxmlformats.org/officeDocument/2006/relationships/font" Target="fonts/Quattrocento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HelveticaNeue-italic.fntdata"/><Relationship Id="rId25" Type="http://schemas.openxmlformats.org/officeDocument/2006/relationships/font" Target="fonts/HelveticaNeue-bold.fntdata"/><Relationship Id="rId27" Type="http://schemas.openxmlformats.org/officeDocument/2006/relationships/font" Target="fonts/HelveticaNeue-boldItalic.fntdata"/><Relationship Id="rId5" Type="http://schemas.openxmlformats.org/officeDocument/2006/relationships/notesMaster" Target="notesMasters/notesMaster.xml"/><Relationship Id="rId6" Type="http://schemas.openxmlformats.org/officeDocument/2006/relationships/slide" Target="slides/slide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.xml.rels><?xml version="1.0" encoding="UTF-8" standalone="yes"?><Relationships xmlns="http://schemas.openxmlformats.org/package/2006/relationships"><Relationship Id="rId1" Type="http://schemas.openxmlformats.org/officeDocument/2006/relationships/theme" Target="../theme/theme.xml"/></Relationships>
</file>

<file path=ppt/notesMasters/notesMaster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.xml"/></Relationships>
</file>

<file path=ppt/notesSlides/notesSlide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09" name="Shape 20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9" name="Shape 21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0" name="Shape 30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8" name="Shape 30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6" name="Shape 31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4" name="Shape 32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332" name="Shape 33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3" name="Shape 33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341" name="Shape 34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42" name="Shape 342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7" name="Shape 22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5" name="Shape 23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1" name="Shape 25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0" name="Shape 26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8" name="Shape 26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6" name="Shape 27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4" name="Shape 28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/>
          <p:nvPr>
            <p:ph idx="1" type="body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2" name="Shape 29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 rot="5400000">
            <a:off x="5267325" y="2600324"/>
            <a:ext cx="5105399" cy="18859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" type="body"/>
          </p:nvPr>
        </p:nvSpPr>
        <p:spPr>
          <a:xfrm rot="5400000">
            <a:off x="1419225" y="790574"/>
            <a:ext cx="5105399" cy="5505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type="ctrTitle"/>
          </p:nvPr>
        </p:nvSpPr>
        <p:spPr>
          <a:xfrm>
            <a:off x="779462" y="1447800"/>
            <a:ext cx="7678736" cy="108108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203" name="Shape 203"/>
          <p:cNvSpPr txBox="1"/>
          <p:nvPr>
            <p:ph idx="1" type="subTitle"/>
          </p:nvPr>
        </p:nvSpPr>
        <p:spPr>
          <a:xfrm>
            <a:off x="4021137" y="2860675"/>
            <a:ext cx="4437062" cy="31146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None/>
              <a:defRPr/>
            </a:lvl1pPr>
            <a:lvl2pPr indent="-1968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204" name="Shape 204"/>
          <p:cNvSpPr txBox="1"/>
          <p:nvPr>
            <p:ph idx="10" type="dt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5" name="Shape 20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6" name="Shape 206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89" name="Shape 89"/>
          <p:cNvSpPr txBox="1"/>
          <p:nvPr>
            <p:ph idx="1" type="body"/>
          </p:nvPr>
        </p:nvSpPr>
        <p:spPr>
          <a:xfrm rot="5400000">
            <a:off x="3200400" y="533400"/>
            <a:ext cx="4190999" cy="6934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90" name="Shape 90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1" name="Shape 91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94" name="Shape 94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96" name="Shape 96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7" name="Shape 97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01" name="Shape 10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02" name="Shape 102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3" name="Shape 103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6" name="Shape 106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09" name="Shape 109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0" name="Shape 110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14" name="Shape 114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5" name="Shape 115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16" name="Shape 116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17" name="Shape 117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8" name="Shape 118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 rtl="0" algn="l">
              <a:spcBef>
                <a:spcPts val="0"/>
              </a:spcBef>
              <a:spcAft>
                <a:spcPts val="0"/>
              </a:spcAft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1828800" y="1905000"/>
            <a:ext cx="3390900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2" name="Shape 122"/>
          <p:cNvSpPr txBox="1"/>
          <p:nvPr>
            <p:ph idx="2" type="body"/>
          </p:nvPr>
        </p:nvSpPr>
        <p:spPr>
          <a:xfrm>
            <a:off x="5372100" y="1905000"/>
            <a:ext cx="3390900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3" name="Shape 123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4" name="Shape 124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 rtl="0" algn="l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rtl="0">
              <a:spcBef>
                <a:spcPts val="0"/>
              </a:spcBef>
              <a:buFont typeface="Helvetica Neue"/>
              <a:buNone/>
              <a:defRPr/>
            </a:lvl1pPr>
            <a:lvl2pPr indent="0" lvl="1" marL="457200" rtl="0">
              <a:spcBef>
                <a:spcPts val="0"/>
              </a:spcBef>
              <a:buFont typeface="Helvetica Neue"/>
              <a:buNone/>
              <a:defRPr/>
            </a:lvl2pPr>
            <a:lvl3pPr indent="0" lvl="2" marL="914400" rtl="0">
              <a:spcBef>
                <a:spcPts val="0"/>
              </a:spcBef>
              <a:buFont typeface="Helvetica Neue"/>
              <a:buNone/>
              <a:defRPr/>
            </a:lvl3pPr>
            <a:lvl4pPr indent="0" lvl="3" marL="1371600" rtl="0">
              <a:spcBef>
                <a:spcPts val="0"/>
              </a:spcBef>
              <a:buFont typeface="Helvetica Neue"/>
              <a:buNone/>
              <a:defRPr/>
            </a:lvl4pPr>
            <a:lvl5pPr indent="0" lvl="4" marL="1828800" rtl="0">
              <a:spcBef>
                <a:spcPts val="0"/>
              </a:spcBef>
              <a:buFont typeface="Helvetica Neue"/>
              <a:buNone/>
              <a:defRPr/>
            </a:lvl5pPr>
            <a:lvl6pPr indent="0" lvl="5" marL="2286000" rtl="0">
              <a:spcBef>
                <a:spcPts val="0"/>
              </a:spcBef>
              <a:buFont typeface="Helvetica Neue"/>
              <a:buNone/>
              <a:defRPr/>
            </a:lvl6pPr>
            <a:lvl7pPr indent="0" lvl="6" marL="2743200" rtl="0">
              <a:spcBef>
                <a:spcPts val="0"/>
              </a:spcBef>
              <a:buFont typeface="Helvetica Neue"/>
              <a:buNone/>
              <a:defRPr/>
            </a:lvl7pPr>
            <a:lvl8pPr indent="0" lvl="7" marL="3200400" rtl="0">
              <a:spcBef>
                <a:spcPts val="0"/>
              </a:spcBef>
              <a:buFont typeface="Helvetica Neue"/>
              <a:buNone/>
              <a:defRPr/>
            </a:lvl8pPr>
            <a:lvl9pPr indent="0" lvl="8" marL="3657600" rtl="0">
              <a:spcBef>
                <a:spcPts val="0"/>
              </a:spcBef>
              <a:buFont typeface="Helvetica Neue"/>
              <a:buNone/>
              <a:defRPr/>
            </a:lvl9pPr>
          </a:lstStyle>
          <a:p/>
        </p:txBody>
      </p:sp>
      <p:sp>
        <p:nvSpPr>
          <p:cNvPr id="128" name="Shape 128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0" marR="0" rtl="0" algn="l">
              <a:spcBef>
                <a:spcPts val="0"/>
              </a:spcBef>
              <a:defRPr/>
            </a:lvl2pPr>
            <a:lvl3pPr indent="0" lvl="2" marL="0" marR="0" rtl="0" algn="l">
              <a:spcBef>
                <a:spcPts val="0"/>
              </a:spcBef>
              <a:defRPr/>
            </a:lvl3pPr>
            <a:lvl4pPr indent="0" lvl="3" marL="0" marR="0" rtl="0" algn="l">
              <a:spcBef>
                <a:spcPts val="0"/>
              </a:spcBef>
              <a:defRPr/>
            </a:lvl4pPr>
            <a:lvl5pPr indent="0" lvl="4" marL="0" marR="0" rtl="0" algn="l">
              <a:spcBef>
                <a:spcPts val="0"/>
              </a:spcBef>
              <a:defRPr/>
            </a:lvl5pPr>
            <a:lvl6pPr indent="0" lvl="5" marL="0" marR="0" rtl="0" algn="l">
              <a:spcBef>
                <a:spcPts val="0"/>
              </a:spcBef>
              <a:defRPr/>
            </a:lvl6pPr>
            <a:lvl7pPr indent="0" lvl="6" marL="0" marR="0" rtl="0" algn="l">
              <a:spcBef>
                <a:spcPts val="0"/>
              </a:spcBef>
              <a:defRPr/>
            </a:lvl7pPr>
            <a:lvl8pPr indent="0" lvl="7" marL="0" marR="0" rtl="0" algn="l">
              <a:spcBef>
                <a:spcPts val="0"/>
              </a:spcBef>
              <a:defRPr/>
            </a:lvl8pPr>
            <a:lvl9pPr indent="0" lvl="8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9" name="Shape 129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9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theme" Target="../theme/theme2.xml"/></Relationships>
</file>

<file path=ppt/slideMasters/slideMaster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1219200" y="-9525"/>
            <a:ext cx="7924798" cy="6867525"/>
            <a:chOff x="0" y="0"/>
            <a:chExt cx="9147173" cy="6867525"/>
          </a:xfrm>
        </p:grpSpPr>
        <p:sp>
          <p:nvSpPr>
            <p:cNvPr id="11" name="Shape 11"/>
            <p:cNvSpPr txBox="1"/>
            <p:nvPr/>
          </p:nvSpPr>
          <p:spPr>
            <a:xfrm>
              <a:off x="0" y="0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Shape 12"/>
            <p:cNvSpPr txBox="1"/>
            <p:nvPr/>
          </p:nvSpPr>
          <p:spPr>
            <a:xfrm>
              <a:off x="152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Shape 13"/>
            <p:cNvSpPr txBox="1"/>
            <p:nvPr/>
          </p:nvSpPr>
          <p:spPr>
            <a:xfrm>
              <a:off x="304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Shape 14"/>
            <p:cNvSpPr txBox="1"/>
            <p:nvPr/>
          </p:nvSpPr>
          <p:spPr>
            <a:xfrm>
              <a:off x="458787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Shape 15"/>
            <p:cNvSpPr txBox="1"/>
            <p:nvPr/>
          </p:nvSpPr>
          <p:spPr>
            <a:xfrm>
              <a:off x="609600" y="9525"/>
              <a:ext cx="7302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Shape 16"/>
            <p:cNvSpPr txBox="1"/>
            <p:nvPr/>
          </p:nvSpPr>
          <p:spPr>
            <a:xfrm>
              <a:off x="7620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Shape 17"/>
            <p:cNvSpPr txBox="1"/>
            <p:nvPr/>
          </p:nvSpPr>
          <p:spPr>
            <a:xfrm>
              <a:off x="914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" name="Shape 18"/>
            <p:cNvSpPr txBox="1"/>
            <p:nvPr/>
          </p:nvSpPr>
          <p:spPr>
            <a:xfrm>
              <a:off x="1066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Shape 19"/>
            <p:cNvSpPr txBox="1"/>
            <p:nvPr/>
          </p:nvSpPr>
          <p:spPr>
            <a:xfrm>
              <a:off x="1219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Shape 20"/>
            <p:cNvSpPr txBox="1"/>
            <p:nvPr/>
          </p:nvSpPr>
          <p:spPr>
            <a:xfrm>
              <a:off x="1373187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Shape 21"/>
            <p:cNvSpPr txBox="1"/>
            <p:nvPr/>
          </p:nvSpPr>
          <p:spPr>
            <a:xfrm>
              <a:off x="1524000" y="9525"/>
              <a:ext cx="7302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Shape 22"/>
            <p:cNvSpPr txBox="1"/>
            <p:nvPr/>
          </p:nvSpPr>
          <p:spPr>
            <a:xfrm>
              <a:off x="16764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Shape 23"/>
            <p:cNvSpPr txBox="1"/>
            <p:nvPr/>
          </p:nvSpPr>
          <p:spPr>
            <a:xfrm>
              <a:off x="1828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Shape 24"/>
            <p:cNvSpPr txBox="1"/>
            <p:nvPr/>
          </p:nvSpPr>
          <p:spPr>
            <a:xfrm>
              <a:off x="1981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Shape 25"/>
            <p:cNvSpPr txBox="1"/>
            <p:nvPr/>
          </p:nvSpPr>
          <p:spPr>
            <a:xfrm>
              <a:off x="2133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Shape 26"/>
            <p:cNvSpPr txBox="1"/>
            <p:nvPr/>
          </p:nvSpPr>
          <p:spPr>
            <a:xfrm>
              <a:off x="2287586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" name="Shape 27"/>
            <p:cNvSpPr txBox="1"/>
            <p:nvPr/>
          </p:nvSpPr>
          <p:spPr>
            <a:xfrm>
              <a:off x="2438400" y="9525"/>
              <a:ext cx="7302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Shape 28"/>
            <p:cNvSpPr txBox="1"/>
            <p:nvPr/>
          </p:nvSpPr>
          <p:spPr>
            <a:xfrm>
              <a:off x="25908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Shape 29"/>
            <p:cNvSpPr txBox="1"/>
            <p:nvPr/>
          </p:nvSpPr>
          <p:spPr>
            <a:xfrm>
              <a:off x="2743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Shape 30"/>
            <p:cNvSpPr txBox="1"/>
            <p:nvPr/>
          </p:nvSpPr>
          <p:spPr>
            <a:xfrm>
              <a:off x="2895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Shape 31"/>
            <p:cNvSpPr txBox="1"/>
            <p:nvPr/>
          </p:nvSpPr>
          <p:spPr>
            <a:xfrm>
              <a:off x="3048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Shape 32"/>
            <p:cNvSpPr txBox="1"/>
            <p:nvPr/>
          </p:nvSpPr>
          <p:spPr>
            <a:xfrm>
              <a:off x="3200400" y="9525"/>
              <a:ext cx="71436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Shape 33"/>
            <p:cNvSpPr txBox="1"/>
            <p:nvPr/>
          </p:nvSpPr>
          <p:spPr>
            <a:xfrm>
              <a:off x="3352800" y="9525"/>
              <a:ext cx="7302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Shape 34"/>
            <p:cNvSpPr txBox="1"/>
            <p:nvPr/>
          </p:nvSpPr>
          <p:spPr>
            <a:xfrm>
              <a:off x="3505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Shape 35"/>
            <p:cNvSpPr txBox="1"/>
            <p:nvPr/>
          </p:nvSpPr>
          <p:spPr>
            <a:xfrm>
              <a:off x="3657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Shape 36"/>
            <p:cNvSpPr txBox="1"/>
            <p:nvPr/>
          </p:nvSpPr>
          <p:spPr>
            <a:xfrm>
              <a:off x="3810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Shape 37"/>
            <p:cNvSpPr txBox="1"/>
            <p:nvPr/>
          </p:nvSpPr>
          <p:spPr>
            <a:xfrm>
              <a:off x="3960812" y="9525"/>
              <a:ext cx="7302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Shape 38"/>
            <p:cNvSpPr txBox="1"/>
            <p:nvPr/>
          </p:nvSpPr>
          <p:spPr>
            <a:xfrm>
              <a:off x="4114800" y="9525"/>
              <a:ext cx="71436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Shape 39"/>
            <p:cNvSpPr txBox="1"/>
            <p:nvPr/>
          </p:nvSpPr>
          <p:spPr>
            <a:xfrm>
              <a:off x="42672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Shape 40"/>
            <p:cNvSpPr txBox="1"/>
            <p:nvPr/>
          </p:nvSpPr>
          <p:spPr>
            <a:xfrm>
              <a:off x="4419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Shape 41"/>
            <p:cNvSpPr txBox="1"/>
            <p:nvPr/>
          </p:nvSpPr>
          <p:spPr>
            <a:xfrm>
              <a:off x="4572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Shape 42"/>
            <p:cNvSpPr txBox="1"/>
            <p:nvPr/>
          </p:nvSpPr>
          <p:spPr>
            <a:xfrm>
              <a:off x="4724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Shape 43"/>
            <p:cNvSpPr txBox="1"/>
            <p:nvPr/>
          </p:nvSpPr>
          <p:spPr>
            <a:xfrm>
              <a:off x="4875212" y="9525"/>
              <a:ext cx="7302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Shape 44"/>
            <p:cNvSpPr txBox="1"/>
            <p:nvPr/>
          </p:nvSpPr>
          <p:spPr>
            <a:xfrm>
              <a:off x="5029200" y="9525"/>
              <a:ext cx="71436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Shape 45"/>
            <p:cNvSpPr txBox="1"/>
            <p:nvPr/>
          </p:nvSpPr>
          <p:spPr>
            <a:xfrm>
              <a:off x="51816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Shape 46"/>
            <p:cNvSpPr txBox="1"/>
            <p:nvPr/>
          </p:nvSpPr>
          <p:spPr>
            <a:xfrm>
              <a:off x="5334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Shape 47"/>
            <p:cNvSpPr txBox="1"/>
            <p:nvPr/>
          </p:nvSpPr>
          <p:spPr>
            <a:xfrm>
              <a:off x="5486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Shape 48"/>
            <p:cNvSpPr txBox="1"/>
            <p:nvPr/>
          </p:nvSpPr>
          <p:spPr>
            <a:xfrm>
              <a:off x="5638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Shape 49"/>
            <p:cNvSpPr txBox="1"/>
            <p:nvPr/>
          </p:nvSpPr>
          <p:spPr>
            <a:xfrm>
              <a:off x="5792787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Shape 50"/>
            <p:cNvSpPr txBox="1"/>
            <p:nvPr/>
          </p:nvSpPr>
          <p:spPr>
            <a:xfrm>
              <a:off x="5943600" y="9525"/>
              <a:ext cx="7302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Shape 51"/>
            <p:cNvSpPr txBox="1"/>
            <p:nvPr/>
          </p:nvSpPr>
          <p:spPr>
            <a:xfrm>
              <a:off x="60960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Shape 52"/>
            <p:cNvSpPr txBox="1"/>
            <p:nvPr/>
          </p:nvSpPr>
          <p:spPr>
            <a:xfrm>
              <a:off x="62484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Shape 53"/>
            <p:cNvSpPr txBox="1"/>
            <p:nvPr/>
          </p:nvSpPr>
          <p:spPr>
            <a:xfrm>
              <a:off x="6400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Shape 54"/>
            <p:cNvSpPr txBox="1"/>
            <p:nvPr/>
          </p:nvSpPr>
          <p:spPr>
            <a:xfrm>
              <a:off x="6553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Shape 55"/>
            <p:cNvSpPr txBox="1"/>
            <p:nvPr/>
          </p:nvSpPr>
          <p:spPr>
            <a:xfrm>
              <a:off x="6707186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Shape 56"/>
            <p:cNvSpPr txBox="1"/>
            <p:nvPr/>
          </p:nvSpPr>
          <p:spPr>
            <a:xfrm>
              <a:off x="6858000" y="9525"/>
              <a:ext cx="7302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Shape 57"/>
            <p:cNvSpPr txBox="1"/>
            <p:nvPr/>
          </p:nvSpPr>
          <p:spPr>
            <a:xfrm>
              <a:off x="70104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Shape 58"/>
            <p:cNvSpPr txBox="1"/>
            <p:nvPr/>
          </p:nvSpPr>
          <p:spPr>
            <a:xfrm>
              <a:off x="71628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Shape 59"/>
            <p:cNvSpPr txBox="1"/>
            <p:nvPr/>
          </p:nvSpPr>
          <p:spPr>
            <a:xfrm>
              <a:off x="7315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Shape 60"/>
            <p:cNvSpPr txBox="1"/>
            <p:nvPr/>
          </p:nvSpPr>
          <p:spPr>
            <a:xfrm>
              <a:off x="7467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Shape 61"/>
            <p:cNvSpPr txBox="1"/>
            <p:nvPr/>
          </p:nvSpPr>
          <p:spPr>
            <a:xfrm>
              <a:off x="7621586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Shape 62"/>
            <p:cNvSpPr txBox="1"/>
            <p:nvPr/>
          </p:nvSpPr>
          <p:spPr>
            <a:xfrm>
              <a:off x="7772400" y="9525"/>
              <a:ext cx="7302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Shape 63"/>
            <p:cNvSpPr txBox="1"/>
            <p:nvPr/>
          </p:nvSpPr>
          <p:spPr>
            <a:xfrm>
              <a:off x="7924800" y="9525"/>
              <a:ext cx="74611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Shape 64"/>
            <p:cNvSpPr txBox="1"/>
            <p:nvPr/>
          </p:nvSpPr>
          <p:spPr>
            <a:xfrm>
              <a:off x="8077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Shape 65"/>
            <p:cNvSpPr txBox="1"/>
            <p:nvPr/>
          </p:nvSpPr>
          <p:spPr>
            <a:xfrm>
              <a:off x="8229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Shape 66"/>
            <p:cNvSpPr txBox="1"/>
            <p:nvPr/>
          </p:nvSpPr>
          <p:spPr>
            <a:xfrm>
              <a:off x="83820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Shape 67"/>
            <p:cNvSpPr txBox="1"/>
            <p:nvPr/>
          </p:nvSpPr>
          <p:spPr>
            <a:xfrm>
              <a:off x="8534400" y="9525"/>
              <a:ext cx="71436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Shape 68"/>
            <p:cNvSpPr txBox="1"/>
            <p:nvPr/>
          </p:nvSpPr>
          <p:spPr>
            <a:xfrm>
              <a:off x="8686800" y="9525"/>
              <a:ext cx="7302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Shape 69"/>
            <p:cNvSpPr txBox="1"/>
            <p:nvPr/>
          </p:nvSpPr>
          <p:spPr>
            <a:xfrm>
              <a:off x="88392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Shape 70"/>
            <p:cNvSpPr txBox="1"/>
            <p:nvPr/>
          </p:nvSpPr>
          <p:spPr>
            <a:xfrm>
              <a:off x="8991600" y="9525"/>
              <a:ext cx="76199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Shape 71"/>
            <p:cNvSpPr txBox="1"/>
            <p:nvPr/>
          </p:nvSpPr>
          <p:spPr>
            <a:xfrm>
              <a:off x="684212" y="0"/>
              <a:ext cx="8462961" cy="6858000"/>
            </a:xfrm>
            <a:prstGeom prst="rect">
              <a:avLst/>
            </a:prstGeom>
            <a:solidFill>
              <a:schemeClr val="accent1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Shape 72"/>
            <p:cNvSpPr txBox="1"/>
            <p:nvPr/>
          </p:nvSpPr>
          <p:spPr>
            <a:xfrm>
              <a:off x="0" y="1716086"/>
              <a:ext cx="6950074" cy="74611"/>
            </a:xfrm>
            <a:prstGeom prst="rect">
              <a:avLst/>
            </a:prstGeom>
            <a:solidFill>
              <a:schemeClr val="hlink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3" name="Shape 73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1" type="ftr"/>
          </p:nvPr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Shape 131"/>
          <p:cNvGrpSpPr/>
          <p:nvPr/>
        </p:nvGrpSpPr>
        <p:grpSpPr>
          <a:xfrm>
            <a:off x="-3175" y="0"/>
            <a:ext cx="9147175" cy="6867525"/>
            <a:chOff x="-3175" y="0"/>
            <a:chExt cx="9147175" cy="6867525"/>
          </a:xfrm>
        </p:grpSpPr>
        <p:grpSp>
          <p:nvGrpSpPr>
            <p:cNvPr id="132" name="Shape 132"/>
            <p:cNvGrpSpPr/>
            <p:nvPr/>
          </p:nvGrpSpPr>
          <p:grpSpPr>
            <a:xfrm>
              <a:off x="-3175" y="0"/>
              <a:ext cx="9067799" cy="6867525"/>
              <a:chOff x="-3175" y="0"/>
              <a:chExt cx="9067799" cy="6867525"/>
            </a:xfrm>
          </p:grpSpPr>
          <p:sp>
            <p:nvSpPr>
              <p:cNvPr id="133" name="Shape 133"/>
              <p:cNvSpPr txBox="1"/>
              <p:nvPr/>
            </p:nvSpPr>
            <p:spPr>
              <a:xfrm>
                <a:off x="-3175" y="0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4" name="Shape 134"/>
              <p:cNvSpPr txBox="1"/>
              <p:nvPr/>
            </p:nvSpPr>
            <p:spPr>
              <a:xfrm>
                <a:off x="149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5" name="Shape 135"/>
              <p:cNvSpPr txBox="1"/>
              <p:nvPr/>
            </p:nvSpPr>
            <p:spPr>
              <a:xfrm>
                <a:off x="301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" name="Shape 136"/>
              <p:cNvSpPr txBox="1"/>
              <p:nvPr/>
            </p:nvSpPr>
            <p:spPr>
              <a:xfrm>
                <a:off x="454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7" name="Shape 137"/>
              <p:cNvSpPr txBox="1"/>
              <p:nvPr/>
            </p:nvSpPr>
            <p:spPr>
              <a:xfrm>
                <a:off x="606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8" name="Shape 138"/>
              <p:cNvSpPr txBox="1"/>
              <p:nvPr/>
            </p:nvSpPr>
            <p:spPr>
              <a:xfrm>
                <a:off x="758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9" name="Shape 139"/>
              <p:cNvSpPr txBox="1"/>
              <p:nvPr/>
            </p:nvSpPr>
            <p:spPr>
              <a:xfrm>
                <a:off x="911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" name="Shape 140"/>
              <p:cNvSpPr txBox="1"/>
              <p:nvPr/>
            </p:nvSpPr>
            <p:spPr>
              <a:xfrm>
                <a:off x="1063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" name="Shape 141"/>
              <p:cNvSpPr txBox="1"/>
              <p:nvPr/>
            </p:nvSpPr>
            <p:spPr>
              <a:xfrm>
                <a:off x="1216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2" name="Shape 142"/>
              <p:cNvSpPr txBox="1"/>
              <p:nvPr/>
            </p:nvSpPr>
            <p:spPr>
              <a:xfrm>
                <a:off x="1368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3" name="Shape 143"/>
              <p:cNvSpPr txBox="1"/>
              <p:nvPr/>
            </p:nvSpPr>
            <p:spPr>
              <a:xfrm>
                <a:off x="1520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4" name="Shape 144"/>
              <p:cNvSpPr txBox="1"/>
              <p:nvPr/>
            </p:nvSpPr>
            <p:spPr>
              <a:xfrm>
                <a:off x="1673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Shape 145"/>
              <p:cNvSpPr txBox="1"/>
              <p:nvPr/>
            </p:nvSpPr>
            <p:spPr>
              <a:xfrm>
                <a:off x="1825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Shape 146"/>
              <p:cNvSpPr txBox="1"/>
              <p:nvPr/>
            </p:nvSpPr>
            <p:spPr>
              <a:xfrm>
                <a:off x="1978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Shape 147"/>
              <p:cNvSpPr txBox="1"/>
              <p:nvPr/>
            </p:nvSpPr>
            <p:spPr>
              <a:xfrm>
                <a:off x="2130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Shape 148"/>
              <p:cNvSpPr txBox="1"/>
              <p:nvPr/>
            </p:nvSpPr>
            <p:spPr>
              <a:xfrm>
                <a:off x="2282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" name="Shape 149"/>
              <p:cNvSpPr txBox="1"/>
              <p:nvPr/>
            </p:nvSpPr>
            <p:spPr>
              <a:xfrm>
                <a:off x="2435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Shape 150"/>
              <p:cNvSpPr txBox="1"/>
              <p:nvPr/>
            </p:nvSpPr>
            <p:spPr>
              <a:xfrm>
                <a:off x="2587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1" name="Shape 151"/>
              <p:cNvSpPr txBox="1"/>
              <p:nvPr/>
            </p:nvSpPr>
            <p:spPr>
              <a:xfrm>
                <a:off x="2740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2" name="Shape 152"/>
              <p:cNvSpPr txBox="1"/>
              <p:nvPr/>
            </p:nvSpPr>
            <p:spPr>
              <a:xfrm>
                <a:off x="2892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Shape 153"/>
              <p:cNvSpPr txBox="1"/>
              <p:nvPr/>
            </p:nvSpPr>
            <p:spPr>
              <a:xfrm>
                <a:off x="3044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4" name="Shape 154"/>
              <p:cNvSpPr txBox="1"/>
              <p:nvPr/>
            </p:nvSpPr>
            <p:spPr>
              <a:xfrm>
                <a:off x="3197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5" name="Shape 155"/>
              <p:cNvSpPr txBox="1"/>
              <p:nvPr/>
            </p:nvSpPr>
            <p:spPr>
              <a:xfrm>
                <a:off x="3349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6" name="Shape 156"/>
              <p:cNvSpPr txBox="1"/>
              <p:nvPr/>
            </p:nvSpPr>
            <p:spPr>
              <a:xfrm>
                <a:off x="3502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7" name="Shape 157"/>
              <p:cNvSpPr txBox="1"/>
              <p:nvPr/>
            </p:nvSpPr>
            <p:spPr>
              <a:xfrm>
                <a:off x="3654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8" name="Shape 158"/>
              <p:cNvSpPr txBox="1"/>
              <p:nvPr/>
            </p:nvSpPr>
            <p:spPr>
              <a:xfrm>
                <a:off x="3806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9" name="Shape 159"/>
              <p:cNvSpPr txBox="1"/>
              <p:nvPr/>
            </p:nvSpPr>
            <p:spPr>
              <a:xfrm>
                <a:off x="3959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0" name="Shape 160"/>
              <p:cNvSpPr txBox="1"/>
              <p:nvPr/>
            </p:nvSpPr>
            <p:spPr>
              <a:xfrm>
                <a:off x="4111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Shape 161"/>
              <p:cNvSpPr txBox="1"/>
              <p:nvPr/>
            </p:nvSpPr>
            <p:spPr>
              <a:xfrm>
                <a:off x="4264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" name="Shape 162"/>
              <p:cNvSpPr txBox="1"/>
              <p:nvPr/>
            </p:nvSpPr>
            <p:spPr>
              <a:xfrm>
                <a:off x="4416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3" name="Shape 163"/>
              <p:cNvSpPr txBox="1"/>
              <p:nvPr/>
            </p:nvSpPr>
            <p:spPr>
              <a:xfrm>
                <a:off x="4568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4" name="Shape 164"/>
              <p:cNvSpPr txBox="1"/>
              <p:nvPr/>
            </p:nvSpPr>
            <p:spPr>
              <a:xfrm>
                <a:off x="4721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5" name="Shape 165"/>
              <p:cNvSpPr txBox="1"/>
              <p:nvPr/>
            </p:nvSpPr>
            <p:spPr>
              <a:xfrm>
                <a:off x="4873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Shape 166"/>
              <p:cNvSpPr txBox="1"/>
              <p:nvPr/>
            </p:nvSpPr>
            <p:spPr>
              <a:xfrm>
                <a:off x="5026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7" name="Shape 167"/>
              <p:cNvSpPr txBox="1"/>
              <p:nvPr/>
            </p:nvSpPr>
            <p:spPr>
              <a:xfrm>
                <a:off x="5178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8" name="Shape 168"/>
              <p:cNvSpPr txBox="1"/>
              <p:nvPr/>
            </p:nvSpPr>
            <p:spPr>
              <a:xfrm>
                <a:off x="5330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9" name="Shape 169"/>
              <p:cNvSpPr txBox="1"/>
              <p:nvPr/>
            </p:nvSpPr>
            <p:spPr>
              <a:xfrm>
                <a:off x="5483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0" name="Shape 170"/>
              <p:cNvSpPr txBox="1"/>
              <p:nvPr/>
            </p:nvSpPr>
            <p:spPr>
              <a:xfrm>
                <a:off x="5635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1" name="Shape 171"/>
              <p:cNvSpPr txBox="1"/>
              <p:nvPr/>
            </p:nvSpPr>
            <p:spPr>
              <a:xfrm>
                <a:off x="5788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2" name="Shape 172"/>
              <p:cNvSpPr txBox="1"/>
              <p:nvPr/>
            </p:nvSpPr>
            <p:spPr>
              <a:xfrm>
                <a:off x="5940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3" name="Shape 173"/>
              <p:cNvSpPr txBox="1"/>
              <p:nvPr/>
            </p:nvSpPr>
            <p:spPr>
              <a:xfrm>
                <a:off x="6092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4" name="Shape 174"/>
              <p:cNvSpPr txBox="1"/>
              <p:nvPr/>
            </p:nvSpPr>
            <p:spPr>
              <a:xfrm>
                <a:off x="6245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5" name="Shape 175"/>
              <p:cNvSpPr txBox="1"/>
              <p:nvPr/>
            </p:nvSpPr>
            <p:spPr>
              <a:xfrm>
                <a:off x="6397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" name="Shape 176"/>
              <p:cNvSpPr txBox="1"/>
              <p:nvPr/>
            </p:nvSpPr>
            <p:spPr>
              <a:xfrm>
                <a:off x="6550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" name="Shape 177"/>
              <p:cNvSpPr txBox="1"/>
              <p:nvPr/>
            </p:nvSpPr>
            <p:spPr>
              <a:xfrm>
                <a:off x="6702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" name="Shape 178"/>
              <p:cNvSpPr txBox="1"/>
              <p:nvPr/>
            </p:nvSpPr>
            <p:spPr>
              <a:xfrm>
                <a:off x="6854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9" name="Shape 179"/>
              <p:cNvSpPr txBox="1"/>
              <p:nvPr/>
            </p:nvSpPr>
            <p:spPr>
              <a:xfrm>
                <a:off x="7007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" name="Shape 180"/>
              <p:cNvSpPr txBox="1"/>
              <p:nvPr/>
            </p:nvSpPr>
            <p:spPr>
              <a:xfrm>
                <a:off x="7159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" name="Shape 181"/>
              <p:cNvSpPr txBox="1"/>
              <p:nvPr/>
            </p:nvSpPr>
            <p:spPr>
              <a:xfrm>
                <a:off x="7312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" name="Shape 182"/>
              <p:cNvSpPr txBox="1"/>
              <p:nvPr/>
            </p:nvSpPr>
            <p:spPr>
              <a:xfrm>
                <a:off x="7464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" name="Shape 183"/>
              <p:cNvSpPr txBox="1"/>
              <p:nvPr/>
            </p:nvSpPr>
            <p:spPr>
              <a:xfrm>
                <a:off x="7616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" name="Shape 184"/>
              <p:cNvSpPr txBox="1"/>
              <p:nvPr/>
            </p:nvSpPr>
            <p:spPr>
              <a:xfrm>
                <a:off x="7769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" name="Shape 185"/>
              <p:cNvSpPr txBox="1"/>
              <p:nvPr/>
            </p:nvSpPr>
            <p:spPr>
              <a:xfrm>
                <a:off x="7921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" name="Shape 186"/>
              <p:cNvSpPr txBox="1"/>
              <p:nvPr/>
            </p:nvSpPr>
            <p:spPr>
              <a:xfrm>
                <a:off x="8074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" name="Shape 187"/>
              <p:cNvSpPr txBox="1"/>
              <p:nvPr/>
            </p:nvSpPr>
            <p:spPr>
              <a:xfrm>
                <a:off x="8226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" name="Shape 188"/>
              <p:cNvSpPr txBox="1"/>
              <p:nvPr/>
            </p:nvSpPr>
            <p:spPr>
              <a:xfrm>
                <a:off x="83788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9" name="Shape 189"/>
              <p:cNvSpPr txBox="1"/>
              <p:nvPr/>
            </p:nvSpPr>
            <p:spPr>
              <a:xfrm>
                <a:off x="85312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0" name="Shape 190"/>
              <p:cNvSpPr txBox="1"/>
              <p:nvPr/>
            </p:nvSpPr>
            <p:spPr>
              <a:xfrm>
                <a:off x="86836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Shape 191"/>
              <p:cNvSpPr txBox="1"/>
              <p:nvPr/>
            </p:nvSpPr>
            <p:spPr>
              <a:xfrm>
                <a:off x="88360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Shape 192"/>
              <p:cNvSpPr txBox="1"/>
              <p:nvPr/>
            </p:nvSpPr>
            <p:spPr>
              <a:xfrm>
                <a:off x="8988425" y="9525"/>
                <a:ext cx="76199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rIns="91425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3" name="Shape 193"/>
            <p:cNvSpPr txBox="1"/>
            <p:nvPr/>
          </p:nvSpPr>
          <p:spPr>
            <a:xfrm>
              <a:off x="681037" y="0"/>
              <a:ext cx="8462961" cy="6858000"/>
            </a:xfrm>
            <a:prstGeom prst="rect">
              <a:avLst/>
            </a:prstGeom>
            <a:solidFill>
              <a:schemeClr val="accent1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Shape 194"/>
            <p:cNvSpPr txBox="1"/>
            <p:nvPr/>
          </p:nvSpPr>
          <p:spPr>
            <a:xfrm>
              <a:off x="0" y="0"/>
              <a:ext cx="9144000" cy="509586"/>
            </a:xfrm>
            <a:prstGeom prst="rect">
              <a:avLst/>
            </a:prstGeom>
            <a:solidFill>
              <a:schemeClr val="hlink">
                <a:alpha val="49803"/>
              </a:schemeClr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5" name="Shape 195"/>
          <p:cNvSpPr txBox="1"/>
          <p:nvPr/>
        </p:nvSpPr>
        <p:spPr>
          <a:xfrm>
            <a:off x="3505200" y="2590800"/>
            <a:ext cx="4892675" cy="76199"/>
          </a:xfrm>
          <a:prstGeom prst="rect">
            <a:avLst/>
          </a:prstGeom>
          <a:solidFill>
            <a:schemeClr val="hlink">
              <a:alpha val="49803"/>
            </a:schemeClr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Shape 196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defRPr/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defRPr/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defRPr/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defRPr/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defRPr/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defRPr/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defRPr/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defRPr/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defRPr/>
            </a:lvl9pPr>
          </a:lstStyle>
          <a:p/>
        </p:txBody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1pPr>
            <a:lvl2pPr indent="-1968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Font typeface="Noto Symbol"/>
              <a:buChar char="■"/>
              <a:defRPr/>
            </a:lvl2pPr>
            <a:lvl3pPr indent="-114300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Font typeface="Helvetica Neue"/>
              <a:buChar char="•"/>
              <a:defRPr/>
            </a:lvl3pPr>
            <a:lvl4pPr indent="-127000" lvl="3" marL="1600200" marR="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Font typeface="Helvetica Neue"/>
              <a:buChar char="•"/>
              <a:defRPr/>
            </a:lvl4pPr>
            <a:lvl5pPr indent="-142239" lvl="4" marL="2057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5pPr>
            <a:lvl6pPr indent="-142239" lvl="5" marL="2514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6pPr>
            <a:lvl7pPr indent="-142239" lvl="6" marL="2971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7pPr>
            <a:lvl8pPr indent="-142240" lvl="7" marL="3429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8pPr>
            <a:lvl9pPr indent="-142240" lvl="8" marL="3886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Helvetica Neue"/>
              <a:buChar char="•"/>
              <a:defRPr/>
            </a:lvl9pPr>
          </a:lstStyle>
          <a:p/>
        </p:txBody>
      </p:sp>
      <p:sp>
        <p:nvSpPr>
          <p:cNvPr id="198" name="Shape 198"/>
          <p:cNvSpPr txBox="1"/>
          <p:nvPr>
            <p:ph idx="10" type="dt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99" name="Shape 19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defRPr/>
            </a:lvl1pPr>
            <a:lvl2pPr indent="0" lvl="1" marL="457200" marR="0" rtl="0" algn="l">
              <a:spcBef>
                <a:spcPts val="0"/>
              </a:spcBef>
              <a:defRPr/>
            </a:lvl2pPr>
            <a:lvl3pPr indent="0" lvl="2" marL="914400" marR="0" rtl="0" algn="l">
              <a:spcBef>
                <a:spcPts val="0"/>
              </a:spcBef>
              <a:defRPr/>
            </a:lvl3pPr>
            <a:lvl4pPr indent="0" lvl="3" marL="1371600" marR="0" rtl="0" algn="l">
              <a:spcBef>
                <a:spcPts val="0"/>
              </a:spcBef>
              <a:defRPr/>
            </a:lvl4pPr>
            <a:lvl5pPr indent="0" lvl="4" marL="1828800" marR="0" rtl="0" algn="l">
              <a:spcBef>
                <a:spcPts val="0"/>
              </a:spcBef>
              <a:defRPr/>
            </a:lvl5pPr>
            <a:lvl6pPr indent="0" lvl="5" marL="2286000" marR="0" rtl="0" algn="l">
              <a:spcBef>
                <a:spcPts val="0"/>
              </a:spcBef>
              <a:defRPr/>
            </a:lvl6pPr>
            <a:lvl7pPr indent="0" lvl="6" marL="2743200" marR="0" rtl="0" algn="l">
              <a:spcBef>
                <a:spcPts val="0"/>
              </a:spcBef>
              <a:defRPr/>
            </a:lvl7pPr>
            <a:lvl8pPr indent="0" lvl="7" marL="3200400" marR="0" rtl="0" algn="l">
              <a:spcBef>
                <a:spcPts val="0"/>
              </a:spcBef>
              <a:defRPr/>
            </a:lvl8pPr>
            <a:lvl9pPr indent="0" lvl="8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0" name="Shape 200"/>
          <p:cNvSpPr txBox="1"/>
          <p:nvPr>
            <p:ph idx="12" type="sldNum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8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.xml"/></Relationships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notesSlide" Target="../notesSlides/notesSlide9.xml"/></Relationships>
</file>

<file path=ppt/slides/slide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Chapter 2</a:t>
            </a:r>
          </a:p>
        </p:txBody>
      </p:sp>
      <p:sp>
        <p:nvSpPr>
          <p:cNvPr id="213" name="Shape 213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1" i="0" lang="en-US" sz="2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 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16" name="Shape 216"/>
          <p:cNvSpPr txBox="1"/>
          <p:nvPr/>
        </p:nvSpPr>
        <p:spPr>
          <a:xfrm>
            <a:off x="2133600" y="2438400"/>
            <a:ext cx="6476999" cy="3324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1" lang="en-US" sz="18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Slide Set to accompany</a:t>
            </a:r>
            <a:br>
              <a:rPr b="0" i="1" lang="en-US" sz="32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0" i="1" lang="en-US" sz="2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</a:t>
            </a:r>
            <a:r>
              <a:rPr b="0" i="1" lang="en-US" sz="24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Roger S. Pressman and Bruce R. Maxim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Slides copyright © 1996, 2001, 2005, 2009, 2014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Roger S. Pressman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1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 non-profit educational use only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May be reproduced ONLY for student use at the university level when used in conjunction with </a:t>
            </a:r>
            <a:r>
              <a:rPr b="0" i="1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Software Engineering: A Practitioner's Approach, 8/e. 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Any other reproduction or use is prohibited without the express written permission of the author.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copyright information MUST appear if these slides are posted on a website for student use.</a:t>
            </a:r>
          </a:p>
        </p:txBody>
      </p:sp>
    </p:spTree>
  </p:cSld>
  <p:clrMapOvr>
    <a:masterClrMapping/>
  </p:clrMapOvr>
  <p:transition spd="slow">
    <p:cut/>
  </p:transition>
</p:sld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 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23" name="Shape 223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</a:t>
            </a:r>
          </a:p>
        </p:txBody>
      </p:sp>
      <p:sp>
        <p:nvSpPr>
          <p:cNvPr id="224" name="Shape 224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Some realities: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1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a concerted effort should be made to understand the problem before a software solution is developed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1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design becomes a pivotal activity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1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software should exhibit high quality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1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software should be maintainable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seminal definition: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1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[Software engineering is] the establishment and use of </a:t>
            </a:r>
            <a:r>
              <a:rPr b="0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sound engineering principles</a:t>
            </a:r>
            <a:r>
              <a:rPr b="0" i="1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in order to obtain </a:t>
            </a:r>
            <a:r>
              <a:rPr b="0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economically</a:t>
            </a:r>
            <a:r>
              <a:rPr b="0" i="1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software that is </a:t>
            </a:r>
            <a:r>
              <a:rPr b="0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reliable and works efficiently </a:t>
            </a:r>
            <a:r>
              <a:rPr b="0" i="1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on </a:t>
            </a:r>
            <a:r>
              <a:rPr b="0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real machines</a:t>
            </a:r>
            <a:r>
              <a:rPr b="0" i="1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.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 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04" name="Shape 304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Plan the Solution</a:t>
            </a:r>
          </a:p>
        </p:txBody>
      </p:sp>
      <p:sp>
        <p:nvSpPr>
          <p:cNvPr id="305" name="Shape 305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Have you seen similar problems before?</a:t>
            </a:r>
            <a:r>
              <a:rPr b="0" i="1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Are there patterns that are recognizable in a potential solution? Is there existing software that implements the data, functions, and features that are required?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Has a similar problem been solved?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If so, are elements of the solution reusable?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Can subproblems be defined?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If so, are solutions readily apparent for the subproblems?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Can you represent a solution in a manner that leads to effective implementation? </a:t>
            </a: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Can a design model be created?</a:t>
            </a: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 </a:t>
            </a:r>
          </a:p>
        </p:txBody>
      </p:sp>
      <p:sp>
        <p:nvSpPr>
          <p:cNvPr id="311" name="Shape 311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12" name="Shape 312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Carry Out the Plan</a:t>
            </a:r>
          </a:p>
        </p:txBody>
      </p:sp>
      <p:sp>
        <p:nvSpPr>
          <p:cNvPr id="313" name="Shape 313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4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Does the solution conform to the plan?</a:t>
            </a:r>
            <a:r>
              <a:rPr b="0" i="0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Is source code traceable to the design model?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4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Is each component part of the solution provably correct?</a:t>
            </a:r>
            <a:r>
              <a:rPr b="0" i="0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Has the design and code been reviewed, or better, have correctness proofs been applied to algorithm?</a:t>
            </a: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 </a:t>
            </a:r>
          </a:p>
        </p:txBody>
      </p:sp>
      <p:sp>
        <p:nvSpPr>
          <p:cNvPr id="319" name="Shape 319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20" name="Shape 320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Examine the Result</a:t>
            </a:r>
          </a:p>
        </p:txBody>
      </p:sp>
      <p:sp>
        <p:nvSpPr>
          <p:cNvPr id="321" name="Shape 321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4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Is it possible to test each component part of the solution?</a:t>
            </a:r>
            <a:r>
              <a:rPr b="0" i="1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Has a reasonable testing strategy been implemented?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4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Does the solution produce results that conform to the data, functions, and features that are required?</a:t>
            </a:r>
            <a:r>
              <a:rPr b="0" i="1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Has the software been validated against all stakeholder requirements?</a:t>
            </a: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0" i="1" sz="2400" u="none" cap="none" strike="noStrike">
              <a:solidFill>
                <a:schemeClr val="dk1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 </a:t>
            </a:r>
          </a:p>
        </p:txBody>
      </p:sp>
      <p:sp>
        <p:nvSpPr>
          <p:cNvPr id="327" name="Shape 327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28" name="Shape 32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Hooker’s General Principles</a:t>
            </a:r>
          </a:p>
        </p:txBody>
      </p:sp>
      <p:sp>
        <p:nvSpPr>
          <p:cNvPr id="329" name="Shape 329"/>
          <p:cNvSpPr txBox="1"/>
          <p:nvPr>
            <p:ph idx="1" type="body"/>
          </p:nvPr>
        </p:nvSpPr>
        <p:spPr>
          <a:xfrm>
            <a:off x="1828800" y="2057400"/>
            <a:ext cx="6553200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1: </a:t>
            </a:r>
            <a:r>
              <a:rPr b="0" i="1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The Reason It All Exists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rgbClr val="000000"/>
                </a:solidFill>
                <a:latin typeface="Quattrocento"/>
                <a:ea typeface="Quattrocento"/>
                <a:cs typeface="Quattrocento"/>
                <a:sym typeface="Quattrocento"/>
              </a:rPr>
              <a:t>2: </a:t>
            </a:r>
            <a:r>
              <a:rPr b="0" i="1" lang="en-US" sz="2400" u="none" cap="none" strike="noStrike">
                <a:solidFill>
                  <a:srgbClr val="000000"/>
                </a:solidFill>
                <a:latin typeface="Quattrocento"/>
                <a:ea typeface="Quattrocento"/>
                <a:cs typeface="Quattrocento"/>
                <a:sym typeface="Quattrocento"/>
              </a:rPr>
              <a:t>KISS (Keep It Simple, Stupid!)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rgbClr val="000000"/>
                </a:solidFill>
                <a:latin typeface="Quattrocento"/>
                <a:ea typeface="Quattrocento"/>
                <a:cs typeface="Quattrocento"/>
                <a:sym typeface="Quattrocento"/>
              </a:rPr>
              <a:t>3: </a:t>
            </a:r>
            <a:r>
              <a:rPr b="0" i="1" lang="en-US" sz="2400" u="none" cap="none" strike="noStrike">
                <a:solidFill>
                  <a:srgbClr val="000000"/>
                </a:solidFill>
                <a:latin typeface="Quattrocento"/>
                <a:ea typeface="Quattrocento"/>
                <a:cs typeface="Quattrocento"/>
                <a:sym typeface="Quattrocento"/>
              </a:rPr>
              <a:t>Maintain the Vision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rgbClr val="000000"/>
                </a:solidFill>
                <a:latin typeface="Quattrocento"/>
                <a:ea typeface="Quattrocento"/>
                <a:cs typeface="Quattrocento"/>
                <a:sym typeface="Quattrocento"/>
              </a:rPr>
              <a:t>4: </a:t>
            </a:r>
            <a:r>
              <a:rPr b="0" i="1" lang="en-US" sz="2400" u="none" cap="none" strike="noStrike">
                <a:solidFill>
                  <a:srgbClr val="000000"/>
                </a:solidFill>
                <a:latin typeface="Quattrocento"/>
                <a:ea typeface="Quattrocento"/>
                <a:cs typeface="Quattrocento"/>
                <a:sym typeface="Quattrocento"/>
              </a:rPr>
              <a:t>What You Produce, Others Will Consume</a:t>
            </a:r>
            <a:r>
              <a:rPr b="0" i="0" lang="en-US" sz="2400" u="none" cap="none" strike="noStrike">
                <a:solidFill>
                  <a:srgbClr val="000000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rgbClr val="000000"/>
                </a:solidFill>
                <a:latin typeface="Quattrocento"/>
                <a:ea typeface="Quattrocento"/>
                <a:cs typeface="Quattrocento"/>
                <a:sym typeface="Quattrocento"/>
              </a:rPr>
              <a:t>5: </a:t>
            </a:r>
            <a:r>
              <a:rPr b="0" i="1" lang="en-US" sz="2400" u="none" cap="none" strike="noStrike">
                <a:solidFill>
                  <a:srgbClr val="000000"/>
                </a:solidFill>
                <a:latin typeface="Quattrocento"/>
                <a:ea typeface="Quattrocento"/>
                <a:cs typeface="Quattrocento"/>
                <a:sym typeface="Quattrocento"/>
              </a:rPr>
              <a:t>Be Open to the Future </a:t>
            </a:r>
            <a:r>
              <a:rPr b="0" i="0" lang="en-US" sz="2400" u="none" cap="none" strike="noStrike">
                <a:solidFill>
                  <a:srgbClr val="000000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6: </a:t>
            </a:r>
            <a:r>
              <a:rPr b="0" i="1" lang="en-US" sz="2400" u="none" cap="none" strike="noStrike">
                <a:solidFill>
                  <a:srgbClr val="000000"/>
                </a:solidFill>
                <a:latin typeface="Quattrocento"/>
                <a:ea typeface="Quattrocento"/>
                <a:cs typeface="Quattrocento"/>
                <a:sym typeface="Quattrocento"/>
              </a:rPr>
              <a:t>Plan Ahead for Reuse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rgbClr val="000000"/>
                </a:solidFill>
                <a:latin typeface="Quattrocento"/>
                <a:ea typeface="Quattrocento"/>
                <a:cs typeface="Quattrocento"/>
                <a:sym typeface="Quattrocento"/>
              </a:rPr>
              <a:t>7</a:t>
            </a:r>
            <a:r>
              <a:rPr b="0" i="1" lang="en-US" sz="2400" u="none" cap="none" strike="noStrike">
                <a:solidFill>
                  <a:srgbClr val="000000"/>
                </a:solidFill>
                <a:latin typeface="Quattrocento"/>
                <a:ea typeface="Quattrocento"/>
                <a:cs typeface="Quattrocento"/>
                <a:sym typeface="Quattrocento"/>
              </a:rPr>
              <a:t>: Think!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 </a:t>
            </a:r>
          </a:p>
        </p:txBody>
      </p:sp>
      <p:sp>
        <p:nvSpPr>
          <p:cNvPr id="336" name="Shape 336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37" name="Shape 337"/>
          <p:cNvSpPr txBox="1"/>
          <p:nvPr>
            <p:ph type="title"/>
          </p:nvPr>
        </p:nvSpPr>
        <p:spPr>
          <a:xfrm>
            <a:off x="1295400" y="914400"/>
            <a:ext cx="4359274" cy="7096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Myths</a:t>
            </a:r>
          </a:p>
        </p:txBody>
      </p:sp>
      <p:sp>
        <p:nvSpPr>
          <p:cNvPr id="338" name="Shape 338"/>
          <p:cNvSpPr txBox="1"/>
          <p:nvPr>
            <p:ph idx="1" type="body"/>
          </p:nvPr>
        </p:nvSpPr>
        <p:spPr>
          <a:xfrm>
            <a:off x="2611436" y="1905000"/>
            <a:ext cx="5538787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Affect managers, customers (and other non-technical stakeholders) and practitioners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Are believable because they often have elements of truth,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Noto Symbol"/>
              <a:buNone/>
            </a:pPr>
            <a:r>
              <a:rPr b="0" i="1" lang="en-US" sz="2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 …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Invariably lead to bad decisions,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Noto Symbol"/>
              <a:buNone/>
            </a:pPr>
            <a:r>
              <a:rPr b="0" i="1" lang="en-US" sz="2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therefore …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Insist on reality as you navigate your way through software engineering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 </a:t>
            </a:r>
          </a:p>
        </p:txBody>
      </p:sp>
      <p:sp>
        <p:nvSpPr>
          <p:cNvPr id="345" name="Shape 345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346" name="Shape 346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It all Starts</a:t>
            </a:r>
          </a:p>
        </p:txBody>
      </p:sp>
      <p:sp>
        <p:nvSpPr>
          <p:cNvPr id="347" name="Shape 347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400" u="none" cap="none" strike="noStrike">
                <a:solidFill>
                  <a:schemeClr val="folHlink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SafeHome: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Every software project is precipitated by some business need—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Quattrocento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the need to correct a defect in an existing application;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Quattrocento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the need to the need to adapt a ‘legacy system’ to a changing business environment;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Quattrocento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the need to extend the functions and features of an existing application, or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Quattrocento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the need to create a new product, service, or system.</a:t>
            </a:r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 </a:t>
            </a:r>
          </a:p>
        </p:txBody>
      </p:sp>
      <p:sp>
        <p:nvSpPr>
          <p:cNvPr id="230" name="Shape 230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31" name="Shape 231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</a:t>
            </a:r>
          </a:p>
        </p:txBody>
      </p:sp>
      <p:sp>
        <p:nvSpPr>
          <p:cNvPr id="232" name="Shape 232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IEEE definition: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1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Software Engineering: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1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(1) The application of a </a:t>
            </a:r>
            <a:r>
              <a:rPr b="0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systematic, disciplined, quantifiable approach</a:t>
            </a:r>
            <a:r>
              <a:rPr b="0" i="1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to the </a:t>
            </a:r>
            <a:r>
              <a:rPr b="0" i="1" lang="en-US" sz="20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development, operation, and maintenance</a:t>
            </a:r>
            <a:r>
              <a:rPr b="0" i="1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of software; that is, the application of engineering to software.  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1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(2) The study of approaches as in (1).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 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39" name="Shape 239"/>
          <p:cNvSpPr txBox="1"/>
          <p:nvPr>
            <p:ph type="title"/>
          </p:nvPr>
        </p:nvSpPr>
        <p:spPr>
          <a:xfrm>
            <a:off x="1219200" y="990600"/>
            <a:ext cx="5421311" cy="6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63500" rIns="63500" tIns="2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Layered Technology</a:t>
            </a:r>
          </a:p>
        </p:txBody>
      </p:sp>
      <p:sp>
        <p:nvSpPr>
          <p:cNvPr id="240" name="Shape 240"/>
          <p:cNvSpPr txBox="1"/>
          <p:nvPr/>
        </p:nvSpPr>
        <p:spPr>
          <a:xfrm>
            <a:off x="3429000" y="5029200"/>
            <a:ext cx="3084512" cy="417511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Quattrocento"/>
              <a:buNone/>
            </a:pPr>
            <a:r>
              <a:rPr b="1" i="1" lang="en-US" sz="24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Software Engineering</a:t>
            </a:r>
          </a:p>
        </p:txBody>
      </p:sp>
      <p:sp>
        <p:nvSpPr>
          <p:cNvPr id="241" name="Shape 241"/>
          <p:cNvSpPr/>
          <p:nvPr/>
        </p:nvSpPr>
        <p:spPr>
          <a:xfrm>
            <a:off x="1004887" y="3397250"/>
            <a:ext cx="7619999" cy="1285874"/>
          </a:xfrm>
          <a:prstGeom prst="ellipse">
            <a:avLst/>
          </a:prstGeom>
          <a:solidFill>
            <a:srgbClr val="01EA89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Shape 242"/>
          <p:cNvSpPr/>
          <p:nvPr/>
        </p:nvSpPr>
        <p:spPr>
          <a:xfrm>
            <a:off x="1462087" y="2968625"/>
            <a:ext cx="6629400" cy="1200150"/>
          </a:xfrm>
          <a:prstGeom prst="ellipse">
            <a:avLst/>
          </a:prstGeom>
          <a:solidFill>
            <a:srgbClr val="BC3700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Shape 243"/>
          <p:cNvSpPr/>
          <p:nvPr/>
        </p:nvSpPr>
        <p:spPr>
          <a:xfrm>
            <a:off x="1995486" y="2511425"/>
            <a:ext cx="5486399" cy="102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Shape 244"/>
          <p:cNvSpPr/>
          <p:nvPr/>
        </p:nvSpPr>
        <p:spPr>
          <a:xfrm>
            <a:off x="2376486" y="2282825"/>
            <a:ext cx="4724400" cy="685799"/>
          </a:xfrm>
          <a:prstGeom prst="ellipse">
            <a:avLst/>
          </a:prstGeom>
          <a:solidFill>
            <a:srgbClr val="790015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Shape 245"/>
          <p:cNvSpPr txBox="1"/>
          <p:nvPr/>
        </p:nvSpPr>
        <p:spPr>
          <a:xfrm>
            <a:off x="3657600" y="4238625"/>
            <a:ext cx="2141537" cy="39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a “quality” focus</a:t>
            </a:r>
          </a:p>
        </p:txBody>
      </p:sp>
      <p:sp>
        <p:nvSpPr>
          <p:cNvPr id="246" name="Shape 246"/>
          <p:cNvSpPr txBox="1"/>
          <p:nvPr/>
        </p:nvSpPr>
        <p:spPr>
          <a:xfrm>
            <a:off x="3759200" y="3638550"/>
            <a:ext cx="1838325" cy="39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DADA"/>
              </a:buClr>
              <a:buSzPct val="25000"/>
              <a:buFont typeface="Quattrocento"/>
              <a:buNone/>
            </a:pPr>
            <a:r>
              <a:rPr b="1" i="0" lang="en-US" sz="2000" u="none" cap="none" strike="noStrike">
                <a:solidFill>
                  <a:srgbClr val="DADADA"/>
                </a:solidFill>
                <a:latin typeface="Quattrocento"/>
                <a:ea typeface="Quattrocento"/>
                <a:cs typeface="Quattrocento"/>
                <a:sym typeface="Quattrocento"/>
              </a:rPr>
              <a:t>process model</a:t>
            </a:r>
          </a:p>
        </p:txBody>
      </p:sp>
      <p:sp>
        <p:nvSpPr>
          <p:cNvPr id="247" name="Shape 247"/>
          <p:cNvSpPr txBox="1"/>
          <p:nvPr/>
        </p:nvSpPr>
        <p:spPr>
          <a:xfrm>
            <a:off x="4114800" y="3038475"/>
            <a:ext cx="1182686" cy="39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DADA"/>
              </a:buClr>
              <a:buSzPct val="25000"/>
              <a:buFont typeface="Quattrocento"/>
              <a:buNone/>
            </a:pPr>
            <a:r>
              <a:rPr b="1" i="0" lang="en-US" sz="2000" u="none" cap="none" strike="noStrike">
                <a:solidFill>
                  <a:srgbClr val="DADADA"/>
                </a:solidFill>
                <a:latin typeface="Quattrocento"/>
                <a:ea typeface="Quattrocento"/>
                <a:cs typeface="Quattrocento"/>
                <a:sym typeface="Quattrocento"/>
              </a:rPr>
              <a:t>methods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4419600" y="2438400"/>
            <a:ext cx="746125" cy="39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ADADA"/>
              </a:buClr>
              <a:buSzPct val="25000"/>
              <a:buFont typeface="Quattrocento"/>
              <a:buNone/>
            </a:pPr>
            <a:r>
              <a:rPr b="1" i="0" lang="en-US" sz="2000" u="none" cap="none" strike="noStrike">
                <a:solidFill>
                  <a:srgbClr val="DADADA"/>
                </a:solidFill>
                <a:latin typeface="Quattrocento"/>
                <a:ea typeface="Quattrocento"/>
                <a:cs typeface="Quattrocento"/>
                <a:sym typeface="Quattrocento"/>
              </a:rPr>
              <a:t>tools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 </a:t>
            </a:r>
          </a:p>
        </p:txBody>
      </p:sp>
      <p:sp>
        <p:nvSpPr>
          <p:cNvPr id="254" name="Shape 254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55" name="Shape 255"/>
          <p:cNvSpPr txBox="1"/>
          <p:nvPr/>
        </p:nvSpPr>
        <p:spPr>
          <a:xfrm>
            <a:off x="3048000" y="2895600"/>
            <a:ext cx="3886200" cy="1676399"/>
          </a:xfrm>
          <a:prstGeom prst="rect">
            <a:avLst/>
          </a:prstGeom>
          <a:solidFill>
            <a:schemeClr val="folHlink"/>
          </a:solidFill>
          <a:ln cap="flat" cmpd="sng" w="9525">
            <a:solidFill>
              <a:schemeClr val="dk1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Shape 256"/>
          <p:cNvSpPr txBox="1"/>
          <p:nvPr>
            <p:ph type="title"/>
          </p:nvPr>
        </p:nvSpPr>
        <p:spPr>
          <a:xfrm>
            <a:off x="1219200" y="1066800"/>
            <a:ext cx="5122861" cy="6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25400" lIns="63500" rIns="63500" tIns="2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Process Framework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2133600" y="1981200"/>
            <a:ext cx="4557711" cy="3033712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Process framework</a:t>
            </a:r>
          </a:p>
          <a:p>
            <a: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Framework activities</a:t>
            </a:r>
          </a:p>
          <a:p>
            <a: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attrocento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work tasks</a:t>
            </a:r>
          </a:p>
          <a:p>
            <a: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attrocento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work products</a:t>
            </a:r>
          </a:p>
          <a:p>
            <a: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attrocento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milestones &amp; deliverables</a:t>
            </a:r>
          </a:p>
          <a:p>
            <a: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Quattrocento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Quattrocento"/>
                <a:ea typeface="Quattrocento"/>
                <a:cs typeface="Quattrocento"/>
                <a:sym typeface="Quattrocento"/>
              </a:rPr>
              <a:t>QA checkpoints</a:t>
            </a:r>
          </a:p>
          <a:p>
            <a: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Umbrella Activities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 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64" name="Shape 264"/>
          <p:cNvSpPr txBox="1"/>
          <p:nvPr>
            <p:ph type="title"/>
          </p:nvPr>
        </p:nvSpPr>
        <p:spPr>
          <a:xfrm>
            <a:off x="1295400" y="1143000"/>
            <a:ext cx="4881562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Framework Activities</a:t>
            </a:r>
          </a:p>
        </p:txBody>
      </p:sp>
      <p:sp>
        <p:nvSpPr>
          <p:cNvPr id="265" name="Shape 265"/>
          <p:cNvSpPr txBox="1"/>
          <p:nvPr>
            <p:ph idx="1" type="body"/>
          </p:nvPr>
        </p:nvSpPr>
        <p:spPr>
          <a:xfrm>
            <a:off x="2209800" y="1905000"/>
            <a:ext cx="4440237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Communication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Planning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Modeling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Analysis of requirements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Design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Construction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Code generation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2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Testing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Deployment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 </a:t>
            </a:r>
          </a:p>
        </p:txBody>
      </p:sp>
      <p:sp>
        <p:nvSpPr>
          <p:cNvPr id="271" name="Shape 271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72" name="Shape 272"/>
          <p:cNvSpPr txBox="1"/>
          <p:nvPr>
            <p:ph type="title"/>
          </p:nvPr>
        </p:nvSpPr>
        <p:spPr>
          <a:xfrm>
            <a:off x="1295400" y="1143000"/>
            <a:ext cx="4383087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Umbrella Activities</a:t>
            </a:r>
          </a:p>
        </p:txBody>
      </p:sp>
      <p:sp>
        <p:nvSpPr>
          <p:cNvPr id="273" name="Shape 273"/>
          <p:cNvSpPr txBox="1"/>
          <p:nvPr>
            <p:ph idx="1" type="body"/>
          </p:nvPr>
        </p:nvSpPr>
        <p:spPr>
          <a:xfrm>
            <a:off x="1752600" y="1828800"/>
            <a:ext cx="6508749" cy="4075111"/>
          </a:xfrm>
          <a:prstGeom prst="rect">
            <a:avLst/>
          </a:prstGeom>
          <a:noFill/>
          <a:ln>
            <a:noFill/>
          </a:ln>
        </p:spPr>
        <p:txBody>
          <a:bodyPr anchorCtr="0" anchor="t" bIns="44450" lIns="90475" rIns="90475" tIns="44450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project tracking and control</a:t>
            </a:r>
          </a:p>
          <a:p>
            <a:pPr indent="-285750" lvl="0" marL="2857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Risk management</a:t>
            </a:r>
          </a:p>
          <a:p>
            <a:pPr indent="-285750" lvl="0" marL="2857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quality assurance</a:t>
            </a:r>
          </a:p>
          <a:p>
            <a:pPr indent="-285750" lvl="0" marL="2857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Technical reviews</a:t>
            </a:r>
          </a:p>
          <a:p>
            <a:pPr indent="-285750" lvl="0" marL="2857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Measurement</a:t>
            </a:r>
          </a:p>
          <a:p>
            <a:pPr indent="-285750" lvl="0" marL="2857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configuration management</a:t>
            </a:r>
          </a:p>
          <a:p>
            <a:pPr indent="-285750" lvl="0" marL="2857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Reusability management</a:t>
            </a:r>
          </a:p>
          <a:p>
            <a:pPr indent="-285750" lvl="0" marL="2857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Work product preparation and production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 </a:t>
            </a:r>
          </a:p>
        </p:txBody>
      </p:sp>
      <p:sp>
        <p:nvSpPr>
          <p:cNvPr id="279" name="Shape 279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80" name="Shape 280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Adapting a Process Model</a:t>
            </a:r>
          </a:p>
        </p:txBody>
      </p:sp>
      <p:sp>
        <p:nvSpPr>
          <p:cNvPr id="281" name="Shape 281"/>
          <p:cNvSpPr txBox="1"/>
          <p:nvPr>
            <p:ph idx="1" type="body"/>
          </p:nvPr>
        </p:nvSpPr>
        <p:spPr>
          <a:xfrm>
            <a:off x="1600200" y="1828800"/>
            <a:ext cx="6934199" cy="4419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285750" lvl="1" marL="7429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the overall flow of activities, actions, and tasks and the interdependencies among them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the degree to which actions and tasks are defined within each framework activity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the degree to which work products are identified and required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the manner which quality assurance activities are applied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the manner in which project tracking and control activities are applied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the overall degree of detail and rigor with which the process is described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the degree to which the customer and other stakeholders are involved with the project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the level of autonomy given to the software team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0000"/>
              <a:buFont typeface="Noto Symbol"/>
              <a:buChar char="■"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the degree to which team organization and roles are prescribed</a:t>
            </a:r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 </a:t>
            </a:r>
          </a:p>
        </p:txBody>
      </p:sp>
      <p:sp>
        <p:nvSpPr>
          <p:cNvPr id="287" name="Shape 287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88" name="Shape 288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Essence of Practice</a:t>
            </a:r>
          </a:p>
        </p:txBody>
      </p:sp>
      <p:sp>
        <p:nvSpPr>
          <p:cNvPr id="289" name="Shape 289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0" lang="en-US" sz="24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Polya suggests: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Quattrocento"/>
              <a:buNone/>
            </a:pPr>
            <a:r>
              <a:rPr b="0" i="1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1.	Understand the problem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(communication and analysis).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Quattrocento"/>
              <a:buNone/>
            </a:pPr>
            <a:r>
              <a:rPr b="0" i="1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2.	Plan a solution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(modeling and software design).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Quattrocento"/>
              <a:buNone/>
            </a:pPr>
            <a:r>
              <a:rPr b="0" i="1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3.	Carry out the plan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(code generation).</a:t>
            </a:r>
          </a:p>
          <a:p>
            <a:pPr indent="-22860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Quattrocento"/>
              <a:buNone/>
            </a:pPr>
            <a:r>
              <a:rPr b="0" i="1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4.	Examine the result for accuracy</a:t>
            </a:r>
            <a:r>
              <a:rPr b="0" i="0" lang="en-US" sz="18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(testing and quality assurance).</a:t>
            </a:r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/>
          <p:nvPr/>
        </p:nvSpPr>
        <p:spPr>
          <a:xfrm>
            <a:off x="1219200" y="6248400"/>
            <a:ext cx="54863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These slides are designed to accompany </a:t>
            </a:r>
            <a:r>
              <a:rPr b="0" i="1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Software Engineering: A Practitioner’s Approach, 8/e </a:t>
            </a:r>
            <a:r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(McGraw-Hill 2014). Slides copyright 2014 by Roger Pressman. </a:t>
            </a:r>
          </a:p>
        </p:txBody>
      </p:sp>
      <p:sp>
        <p:nvSpPr>
          <p:cNvPr id="295" name="Shape 295"/>
          <p:cNvSpPr txBox="1"/>
          <p:nvPr/>
        </p:nvSpPr>
        <p:spPr>
          <a:xfrm>
            <a:off x="7543800" y="62484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Helvetica Neue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‹#›</a:t>
            </a:fld>
          </a:p>
        </p:txBody>
      </p:sp>
      <p:sp>
        <p:nvSpPr>
          <p:cNvPr id="296" name="Shape 296"/>
          <p:cNvSpPr txBox="1"/>
          <p:nvPr>
            <p:ph type="title"/>
          </p:nvPr>
        </p:nvSpPr>
        <p:spPr>
          <a:xfrm>
            <a:off x="1219200" y="990600"/>
            <a:ext cx="6705599" cy="6334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Helvetica Neue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Understand the Problem</a:t>
            </a:r>
          </a:p>
        </p:txBody>
      </p:sp>
      <p:sp>
        <p:nvSpPr>
          <p:cNvPr id="297" name="Shape 297"/>
          <p:cNvSpPr txBox="1"/>
          <p:nvPr>
            <p:ph idx="1" type="body"/>
          </p:nvPr>
        </p:nvSpPr>
        <p:spPr>
          <a:xfrm>
            <a:off x="1828800" y="1905000"/>
            <a:ext cx="6934199" cy="41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4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Who has a stake in the solution to the problem?</a:t>
            </a:r>
            <a:r>
              <a:rPr b="0" i="0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That is, who are the stakeholders?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4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What are the unknowns?</a:t>
            </a:r>
            <a:r>
              <a:rPr b="0" i="1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What data, functions, and features are required to properly solve the problem?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4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Can the problem be compartmentalized?</a:t>
            </a:r>
            <a:r>
              <a:rPr b="0" i="0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Is it possible to represent smaller problems that may be easier to understand?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Char char="■"/>
            </a:pPr>
            <a:r>
              <a:rPr b="0" i="1" lang="en-US" sz="2400" u="none" cap="none" strike="noStrike">
                <a:solidFill>
                  <a:schemeClr val="folHlink"/>
                </a:solidFill>
                <a:latin typeface="Quattrocento"/>
                <a:ea typeface="Quattrocento"/>
                <a:cs typeface="Quattrocento"/>
                <a:sym typeface="Quattrocento"/>
              </a:rPr>
              <a:t>Can the problem be represented graphically?</a:t>
            </a:r>
            <a:r>
              <a:rPr b="0" i="0" lang="en-US" sz="2400" u="none" cap="none" strike="noStrike">
                <a:solidFill>
                  <a:schemeClr val="dk1"/>
                </a:solidFill>
                <a:latin typeface="Quattrocento"/>
                <a:ea typeface="Quattrocento"/>
                <a:cs typeface="Quattrocento"/>
                <a:sym typeface="Quattrocento"/>
              </a:rPr>
              <a:t> Can an analysis model be created?</a:t>
            </a: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ct val="75000"/>
              <a:buFont typeface="Noto Symbo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Quattrocento"/>
              <a:ea typeface="Quattrocento"/>
              <a:cs typeface="Quattrocento"/>
              <a:sym typeface="Quattrocento"/>
            </a:endParaRPr>
          </a:p>
        </p:txBody>
      </p:sp>
    </p:spTree>
  </p:cSld>
  <p:clrMapOvr>
    <a:masterClrMapping/>
  </p:clrMapOvr>
  <p:transition spd="slow">
    <p:cut/>
  </p:transition>
</p:sld>
</file>

<file path=ppt/theme/theme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.xml><?xml version="1.0" encoding="utf-8"?>
<a:theme xmlns:a="http://schemas.openxmlformats.org/drawingml/2006/main" xmlns:r="http://schemas.openxmlformats.org/officeDocument/2006/relationships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