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9144000"/>
  <p:notesSz cx="6858000" cy="9144000"/>
  <p:embeddedFontLst>
    <p:embeddedFont>
      <p:font typeface="Quattrocento"/>
      <p:regular r:id="rId33"/>
      <p:bold r:id="rId34"/>
    </p:embeddedFont>
    <p:embeddedFont>
      <p:font typeface="Helvetica Neue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Quattrocento-regular.fntdata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HelveticaNeue-regular.fntdata"/><Relationship Id="rId12" Type="http://schemas.openxmlformats.org/officeDocument/2006/relationships/slide" Target="slides/slide6.xml"/><Relationship Id="rId34" Type="http://schemas.openxmlformats.org/officeDocument/2006/relationships/font" Target="fonts/Quattrocento-bold.fntdata"/><Relationship Id="rId15" Type="http://schemas.openxmlformats.org/officeDocument/2006/relationships/slide" Target="slides/slide9.xml"/><Relationship Id="rId37" Type="http://schemas.openxmlformats.org/officeDocument/2006/relationships/font" Target="fonts/HelveticaNeue-italic.fntdata"/><Relationship Id="rId14" Type="http://schemas.openxmlformats.org/officeDocument/2006/relationships/slide" Target="slides/slide8.xml"/><Relationship Id="rId36" Type="http://schemas.openxmlformats.org/officeDocument/2006/relationships/font" Target="fonts/HelveticaNeue-bold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schemas.openxmlformats.org/officeDocument/2006/relationships/font" Target="fonts/HelveticaNeue-boldItalic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8" name="Shape 3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" name="Shape 3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" name="Shape 34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8" name="Shape 3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1" name="Shape 3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" name="Shape 3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" name="Shape 4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1" name="Shape 4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9" name="Shape 4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7" name="Shape 4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6" name="Shape 44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4" name="Shape 2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1.png"/><Relationship Id="rId4" Type="http://schemas.openxmlformats.org/officeDocument/2006/relationships/image" Target="../media/image05.png"/><Relationship Id="rId5" Type="http://schemas.openxmlformats.org/officeDocument/2006/relationships/image" Target="../media/image00.png"/><Relationship Id="rId6" Type="http://schemas.openxmlformats.org/officeDocument/2006/relationships/image" Target="../media/image0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0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09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0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0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17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WebApp Design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&amp; WebApps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1828800" y="3733800"/>
            <a:ext cx="6934199" cy="2559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should we emphasize WebApp design?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content and function are complex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size of the WebApp encompasses hundreds of content objects, functions, and analysis classes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success of the WebApp will have a direct impact on the success of the business 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1828800" y="1905000"/>
            <a:ext cx="6858000" cy="1406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“There are essentially two basic approaches to design: the artistic ideal of expressing yourself and the engineering ideal of solving a problem for a customer.”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5638800" y="3200400"/>
            <a:ext cx="1917700" cy="420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Quattrocento"/>
              <a:buNone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Jakob Nielsen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6" name="Shape 2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Interface Design Principles-I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Anticipation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—A WebApp should be designed so that it anticipates the use’s next move.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Communication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interface should communicate the status of any activity initiated by the user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Consistency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use of navigation controls, menus, icons, and aesthetics (e.g., color, shape, layout)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Controlled autonomy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interface should facilitate user movement throughout the WebApp, but it should do so in a manner that enforces navigation conventions that have been established for the application.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Efficiency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design of the WebApp and its interface should optimize the user’s work efficiency, not the efficiency of the Web engineer who designs and builds it or the client-server environment that executes it.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04" name="Shape 304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Interface Design Principles-II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Focus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WebApp interface (and the content it presents) should stay focused on the user task(s) at hand.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Fitt’s Law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—“The time to acquire a target is a function of the distance to and size of the target.”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Human interface objects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—A vast library of reusable human interface objects has been developed for WebApps.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Latency reduction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WebApp should use multi-tasking in a way that lets the user proceed with work as if the operation has been completed.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Learnability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A WebApp interface should be designed to minimize learning time, and once learned, to minimize relearning required when the WebApp is revisited.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2" name="Shape 312"/>
          <p:cNvSpPr txBox="1"/>
          <p:nvPr>
            <p:ph type="title"/>
          </p:nvPr>
        </p:nvSpPr>
        <p:spPr>
          <a:xfrm>
            <a:off x="1219200" y="990600"/>
            <a:ext cx="75438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Interface Design Principles-III</a:t>
            </a:r>
          </a:p>
        </p:txBody>
      </p:sp>
      <p:sp>
        <p:nvSpPr>
          <p:cNvPr id="313" name="Shape 31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Maintain work product integrity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—A work product (e.g., a form completed by the user, a user specified list) must be automatically saved so that it will not be lost if an error occurs.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Readability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—All information presented through the interface should be readable by young and old.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Track state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—When appropriate, the state of the user interaction should be tracked and stored so that a user can logoff and return later to pick up where she left off.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Visible navigation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—A well-designed WebApp interface provides “the illusion that users are in the same place, with the work brought to them.”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0" name="Shape 3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Aesthetic Design</a:t>
            </a:r>
          </a:p>
        </p:txBody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Don’t be afraid of white space.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Emphasize content.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Organize layout elements from top-left to bottom right.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navigation, content, and function geographically within the page.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Don’t extend your real estate with the scrolling bar.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Consider resolution and browser window size when designing layout.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8" name="Shape 32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 Design</a:t>
            </a:r>
          </a:p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Develops a design representation for content objects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WebApps, a content object is more closely aligned with a data object for conventional software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Represents the mechanisms required to instantiate their relationships to one another.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analogous to the relationship between analysis classes and design components described in Chapter 11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content object has attributes that include content-specific information and implementation-specific attributes that are specified as part of design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36" name="Shape 33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of Content Objects</a:t>
            </a:r>
          </a:p>
        </p:txBody>
      </p:sp>
      <p:pic>
        <p:nvPicPr>
          <p:cNvPr id="337" name="Shape 3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1905000"/>
            <a:ext cx="6246811" cy="4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44" name="Shape 344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Architecture Design</a:t>
            </a:r>
          </a:p>
        </p:txBody>
      </p:sp>
      <p:sp>
        <p:nvSpPr>
          <p:cNvPr id="345" name="Shape 345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 architecture</a:t>
            </a: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focuses on the manner in which content objects (or composite objects such as Web pages) are structured for presentation and navigation.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term information architecture is also used to connote structures that lead to better organization, labeling, navigation, and searching of content objects.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WebApp architecture</a:t>
            </a: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addresses the manner in which the application is structured to manage user interaction, handle internal processing tasks, effect navigation, and present content.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Architecture design is conducted in parallel with interface design, aesthetic design and content design.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52" name="Shape 352"/>
          <p:cNvSpPr txBox="1"/>
          <p:nvPr>
            <p:ph type="title"/>
          </p:nvPr>
        </p:nvSpPr>
        <p:spPr>
          <a:xfrm>
            <a:off x="1219200" y="1066800"/>
            <a:ext cx="7189787" cy="600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 Architecture</a:t>
            </a:r>
          </a:p>
        </p:txBody>
      </p:sp>
      <p:pic>
        <p:nvPicPr>
          <p:cNvPr id="353" name="Shape 3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1828800"/>
            <a:ext cx="2794000" cy="2066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Shape 3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000" y="1828800"/>
            <a:ext cx="1746250" cy="2192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Shape 35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86400" y="4114800"/>
            <a:ext cx="2732087" cy="202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Shape 35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48000" y="3962400"/>
            <a:ext cx="1833562" cy="2317749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Shape 357"/>
          <p:cNvSpPr txBox="1"/>
          <p:nvPr/>
        </p:nvSpPr>
        <p:spPr>
          <a:xfrm>
            <a:off x="7748586" y="4576762"/>
            <a:ext cx="1122361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Hierarchical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structure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7904161" y="2032000"/>
            <a:ext cx="8763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Grid 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structure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796925" y="1814511"/>
            <a:ext cx="8763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Linear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structure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822325" y="4465637"/>
            <a:ext cx="8763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Network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structure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67" name="Shape 367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MVC Architecture</a:t>
            </a:r>
          </a:p>
        </p:txBody>
      </p:sp>
      <p:sp>
        <p:nvSpPr>
          <p:cNvPr id="368" name="Shape 368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</a:t>
            </a:r>
            <a:r>
              <a:rPr b="0" i="1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 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contains all application specific content and processing logic, including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content objects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access to external data/information sources,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processing functionality that are application specific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</a:t>
            </a: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view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contains all interface specific functions and enables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presentation of content and processing logic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access to external data/information sources,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processing functionality required by the end-user.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</a:t>
            </a: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controller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manages access to the model and the view and coordinates the flow of data between them.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75" name="Shape 375"/>
          <p:cNvSpPr txBox="1"/>
          <p:nvPr>
            <p:ph type="title"/>
          </p:nvPr>
        </p:nvSpPr>
        <p:spPr>
          <a:xfrm>
            <a:off x="1219200" y="10668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MVC Architecture</a:t>
            </a:r>
          </a:p>
        </p:txBody>
      </p:sp>
      <p:pic>
        <p:nvPicPr>
          <p:cNvPr id="376" name="Shape 3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1828800"/>
            <a:ext cx="6692899" cy="4243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2" name="Shape 23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&amp; WebApp Quality</a:t>
            </a:r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Security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Rebuff external attacks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Exclude unauthorized access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Ensure the privacy of users/customers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Availability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measure of the percentage of time that a WebApp is available for use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Scalability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WebApp and the systems with which it is interfaced handle significant variation in user or transaction volume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Time to Market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83" name="Shape 38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Design</a:t>
            </a:r>
          </a:p>
        </p:txBody>
      </p:sp>
      <p:sp>
        <p:nvSpPr>
          <p:cNvPr id="384" name="Shape 38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Begins with a consideration of the user hierarchy and related use-cases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actor may use the WebApp somewhat differently and therefore have different navigation requirements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each user interacts with the WebApp, she encounters a series of</a:t>
            </a: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semantic units</a:t>
            </a: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(NSUs)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NSU—“a set of information and related navigation structures that collaborate in the fulfillment of a subset of related user requirements”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91" name="Shape 391"/>
          <p:cNvSpPr/>
          <p:nvPr/>
        </p:nvSpPr>
        <p:spPr>
          <a:xfrm>
            <a:off x="1920875" y="3503612"/>
            <a:ext cx="4625975" cy="2312987"/>
          </a:xfrm>
          <a:prstGeom prst="ellipse">
            <a:avLst/>
          </a:prstGeom>
          <a:solidFill>
            <a:schemeClr val="folHlink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Shape 39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Semantic Units</a:t>
            </a:r>
          </a:p>
        </p:txBody>
      </p:sp>
      <p:sp>
        <p:nvSpPr>
          <p:cNvPr id="393" name="Shape 393"/>
          <p:cNvSpPr txBox="1"/>
          <p:nvPr>
            <p:ph idx="1" type="body"/>
          </p:nvPr>
        </p:nvSpPr>
        <p:spPr>
          <a:xfrm>
            <a:off x="1828800" y="1905000"/>
            <a:ext cx="6934199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semantic unit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Ways of navigation (WoN)—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represents the best navigation way or path for users with certain profiles to achieve their desired goal or sub-goal. Composed of …</a:t>
            </a: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•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nodes (NN)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connected by </a:t>
            </a: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links</a:t>
            </a:r>
          </a:p>
        </p:txBody>
      </p:sp>
      <p:sp>
        <p:nvSpPr>
          <p:cNvPr id="394" name="Shape 394"/>
          <p:cNvSpPr/>
          <p:nvPr/>
        </p:nvSpPr>
        <p:spPr>
          <a:xfrm>
            <a:off x="2435225" y="4013200"/>
            <a:ext cx="725486" cy="800099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Shape 395"/>
          <p:cNvSpPr/>
          <p:nvPr/>
        </p:nvSpPr>
        <p:spPr>
          <a:xfrm>
            <a:off x="3751262" y="3725862"/>
            <a:ext cx="725486" cy="800099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4100512" y="4832350"/>
            <a:ext cx="725486" cy="800099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Shape 397"/>
          <p:cNvSpPr/>
          <p:nvPr/>
        </p:nvSpPr>
        <p:spPr>
          <a:xfrm>
            <a:off x="5372100" y="4222750"/>
            <a:ext cx="725486" cy="800099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8" name="Shape 398"/>
          <p:cNvCxnSpPr/>
          <p:nvPr/>
        </p:nvCxnSpPr>
        <p:spPr>
          <a:xfrm flipH="1" rot="10800000">
            <a:off x="3144836" y="4233861"/>
            <a:ext cx="604837" cy="103186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99" name="Shape 399"/>
          <p:cNvCxnSpPr/>
          <p:nvPr/>
        </p:nvCxnSpPr>
        <p:spPr>
          <a:xfrm>
            <a:off x="3130550" y="4591050"/>
            <a:ext cx="998536" cy="493711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00" name="Shape 400"/>
          <p:cNvCxnSpPr/>
          <p:nvPr/>
        </p:nvCxnSpPr>
        <p:spPr>
          <a:xfrm>
            <a:off x="4462462" y="4184650"/>
            <a:ext cx="922337" cy="357187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01" name="Shape 401"/>
          <p:cNvCxnSpPr/>
          <p:nvPr/>
        </p:nvCxnSpPr>
        <p:spPr>
          <a:xfrm flipH="1" rot="10800000">
            <a:off x="4824412" y="4867275"/>
            <a:ext cx="604837" cy="287337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2" name="Shape 402"/>
          <p:cNvSpPr txBox="1"/>
          <p:nvPr/>
        </p:nvSpPr>
        <p:spPr>
          <a:xfrm>
            <a:off x="2508250" y="4224337"/>
            <a:ext cx="598487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NN</a:t>
            </a:r>
            <a:r>
              <a:rPr b="1" baseline="-2500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</a:p>
        </p:txBody>
      </p:sp>
      <p:sp>
        <p:nvSpPr>
          <p:cNvPr id="403" name="Shape 403"/>
          <p:cNvSpPr txBox="1"/>
          <p:nvPr/>
        </p:nvSpPr>
        <p:spPr>
          <a:xfrm>
            <a:off x="3824287" y="3937000"/>
            <a:ext cx="598487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NN</a:t>
            </a:r>
            <a:r>
              <a:rPr b="1" baseline="-2500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</a:p>
        </p:txBody>
      </p:sp>
      <p:sp>
        <p:nvSpPr>
          <p:cNvPr id="404" name="Shape 404"/>
          <p:cNvSpPr txBox="1"/>
          <p:nvPr/>
        </p:nvSpPr>
        <p:spPr>
          <a:xfrm>
            <a:off x="5443537" y="4414837"/>
            <a:ext cx="598487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NN</a:t>
            </a:r>
            <a:r>
              <a:rPr b="1" baseline="-2500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</a:p>
        </p:txBody>
      </p:sp>
      <p:sp>
        <p:nvSpPr>
          <p:cNvPr id="405" name="Shape 405"/>
          <p:cNvSpPr txBox="1"/>
          <p:nvPr/>
        </p:nvSpPr>
        <p:spPr>
          <a:xfrm>
            <a:off x="4143375" y="5062537"/>
            <a:ext cx="598487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NN</a:t>
            </a:r>
            <a:r>
              <a:rPr b="1" baseline="-2500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3068636" y="5024437"/>
            <a:ext cx="747711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link</a:t>
            </a:r>
            <a:r>
              <a:rPr b="1" baseline="-25000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2963861" y="3802062"/>
            <a:ext cx="747711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link</a:t>
            </a:r>
            <a:r>
              <a:rPr b="1" baseline="-25000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5005387" y="5143500"/>
            <a:ext cx="747711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link</a:t>
            </a:r>
            <a:r>
              <a:rPr b="1" baseline="-25000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34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4719637" y="3852862"/>
            <a:ext cx="747711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link</a:t>
            </a:r>
            <a:r>
              <a:rPr b="1" baseline="-25000" i="0" lang="en-US" sz="1800" u="none" cap="none" strike="noStrike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24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6604000" y="4494212"/>
            <a:ext cx="666749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NSU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17" name="Shape 417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Creating an NSU</a:t>
            </a:r>
          </a:p>
        </p:txBody>
      </p:sp>
      <p:pic>
        <p:nvPicPr>
          <p:cNvPr id="418" name="Shape 4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5000" y="1981200"/>
            <a:ext cx="6945312" cy="3629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25" name="Shape 425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Navigation Syntax</a:t>
            </a:r>
          </a:p>
        </p:txBody>
      </p:sp>
      <p:sp>
        <p:nvSpPr>
          <p:cNvPr id="426" name="Shape 426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Individual navigation link</a:t>
            </a:r>
            <a:r>
              <a:rPr b="0" i="1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text-based links, icons, buttons and switches, and graphical metaphors..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Horizontal navigation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bar</a:t>
            </a:r>
            <a:r>
              <a:rPr b="0" i="1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lists major content or functional categories in a bar containing appropriate links. In general, between 4 and 7 categories are listed.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Vertical navigation column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lists major content or functional categories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lists virtually all major content objects within the WebApp.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Tabs</a:t>
            </a:r>
            <a:r>
              <a:rPr b="0" i="1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metaphor that is nothing more than a variation of the navigation bar or column, representing content or functional categories as tab sheets that are selected when a link is required.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Site maps</a:t>
            </a:r>
            <a:r>
              <a:rPr b="0" i="1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provide an all-inclusive tab of contents for navigation to all content objects and functionality contained within the WebApp.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33" name="Shape 43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Component-Level Design</a:t>
            </a:r>
          </a:p>
        </p:txBody>
      </p:sp>
      <p:sp>
        <p:nvSpPr>
          <p:cNvPr id="434" name="Shape 43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WebApp components implement the following functionality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perform localized processing to generate content and navigation capability in a dynamic fashion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provide computation or data processing capability that are appropriate for the WebApp’s business domain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provide sophisticated database query and access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establish data interfaces with external corporate systems.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41" name="Shape 441"/>
          <p:cNvSpPr txBox="1"/>
          <p:nvPr>
            <p:ph type="title"/>
          </p:nvPr>
        </p:nvSpPr>
        <p:spPr>
          <a:xfrm>
            <a:off x="1219200" y="11430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OOHDM</a:t>
            </a:r>
          </a:p>
        </p:txBody>
      </p:sp>
      <p:sp>
        <p:nvSpPr>
          <p:cNvPr id="442" name="Shape 442"/>
          <p:cNvSpPr txBox="1"/>
          <p:nvPr>
            <p:ph idx="1" type="body"/>
          </p:nvPr>
        </p:nvSpPr>
        <p:spPr>
          <a:xfrm>
            <a:off x="1828800" y="1905000"/>
            <a:ext cx="6934199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Object-Oriented Hypermedia Design Method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(OOHDM)</a:t>
            </a:r>
          </a:p>
        </p:txBody>
      </p:sp>
      <p:pic>
        <p:nvPicPr>
          <p:cNvPr id="443" name="Shape 4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2286000"/>
            <a:ext cx="5969000" cy="3900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449" name="Shape 44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50" name="Shape 45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Conceptual Schema</a:t>
            </a:r>
          </a:p>
        </p:txBody>
      </p:sp>
      <p:pic>
        <p:nvPicPr>
          <p:cNvPr id="451" name="Shape 4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2200" y="1981200"/>
            <a:ext cx="5562600" cy="4179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0" name="Shape 240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Quality Dimensions for End-Users</a:t>
            </a:r>
          </a:p>
        </p:txBody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Time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much has a Web site changed since the last upgrade?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 you highlight the parts that have changed?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Structural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well do all of the parts of the Web site hold together.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all links inside and outside the Web site working?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all of the images work?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there parts of the Web site that are not connected?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content of critical pages match what is supposed to be there?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key phrases exist continually in highly-changeable pages?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critical pages maintain quality content from version to version?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about dynamically generated HTML pages?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8" name="Shape 248"/>
          <p:cNvSpPr txBox="1"/>
          <p:nvPr>
            <p:ph type="title"/>
          </p:nvPr>
        </p:nvSpPr>
        <p:spPr>
          <a:xfrm>
            <a:off x="1295400" y="990600"/>
            <a:ext cx="7391399" cy="6953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Quality Dimensions for End-Users</a:t>
            </a:r>
          </a:p>
        </p:txBody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1981200" y="1905000"/>
            <a:ext cx="6462711" cy="4498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Accuracy and Consistency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today's copies of the pages downloaded the same as yesterday's? Close enough?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 data presented accurate enough? How do you know?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Response Time and Latency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Web site server respond to a browser request within certain parameters?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an E-commerce context, how is the end to end response time after a SUBMIT?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there parts of a site that are so slow the user declines to continue working on it?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Performance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 Browser-Web-Web site-Web-Browser connection quick enough?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does the performance vary by time of day, by load and usage?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performance adequate for E-commerce applications?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6" name="Shape 25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WebApp Design Goals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Consistency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Content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 constructed consistently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Graphic design (aesthetics)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present a consistent look across all parts of the WebApp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Architectural design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establish templates that lead to a consistent hypermedia structure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 design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define consistent modes of interaction, navigation and content display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Navigation mechanisms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 used consistently across all WebApp elements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4" name="Shape 264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WebApp Design Goals</a:t>
            </a:r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1981200" y="1905000"/>
            <a:ext cx="6384924" cy="4497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Establish an “identity” that is appropriate for the business purpose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Robustness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user expects robust content and functions that are relevant to the user’s needs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Navigability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designed in a manner that is intuitive and predictable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Visual appeal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look and feel of content, interface layout, color coordination, the balance of text, graphics and other media, navigation mechanisms must appeal to end-users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Compatibility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all appropriate environments and configurations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2" name="Shape 272"/>
          <p:cNvSpPr txBox="1"/>
          <p:nvPr>
            <p:ph type="title"/>
          </p:nvPr>
        </p:nvSpPr>
        <p:spPr>
          <a:xfrm>
            <a:off x="1219200" y="11430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WebE Design Pyramid</a:t>
            </a:r>
          </a:p>
        </p:txBody>
      </p:sp>
      <p:pic>
        <p:nvPicPr>
          <p:cNvPr id="273" name="Shape 2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7000" y="1981200"/>
            <a:ext cx="4292600" cy="405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0" name="Shape 28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WebApp Interface Design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am I?</a:t>
            </a: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interface should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provide an indication of the WebApp that has been accessed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inform the user of her location in the content hierarchy.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can I do now?</a:t>
            </a: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interface should always help the user understand his current options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functions are available?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links are live?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content is relevant?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have I been, where am I going?</a:t>
            </a: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interface must facilitate navigation.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Provide a “map” (implemented in a way that is easy to understand) of where the user has been and what paths may be taken to move elsewhere within the WebApp.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8" name="Shape 2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Effective WebApp Interfaces</a:t>
            </a:r>
          </a:p>
        </p:txBody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Bruce Tognozzi [TOG01] suggests…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Effective interfaces are visually apparent and forgiving,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instilling in their users a sense of control. Users quickly see the breadth of their options, grasp how to achieve their goals, and do their work.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Effective interfaces do not concern the user with the inner workings of the system.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Work is carefully and continuously saved, with full option for the user to undo any activity at any time.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Effective applications and services perform a maximum of work,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while</a:t>
            </a:r>
            <a:r>
              <a:rPr b="0" i="0" lang="en-US" sz="2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requiring a minimum of information from users</a:t>
            </a:r>
            <a:r>
              <a:rPr b="0" i="0" lang="en-US" sz="2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