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6858000" cx="9144000"/>
  <p:notesSz cx="6858000" cy="9144000"/>
  <p:embeddedFontLst>
    <p:embeddedFont>
      <p:font typeface="Quattrocento"/>
      <p:regular r:id="rId32"/>
      <p:bold r:id="rId33"/>
    </p:embeddedFont>
    <p:embeddedFont>
      <p:font typeface="Helvetica Neue"/>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notesMaster" Target="notesMasters/notesMaster.xml"/><Relationship Id="rId6" Type="http://schemas.openxmlformats.org/officeDocument/2006/relationships/slide" Target="slides/slide.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Quattrocento-bold.fntdata"/><Relationship Id="rId10" Type="http://schemas.openxmlformats.org/officeDocument/2006/relationships/slide" Target="slides/slide4.xml"/><Relationship Id="rId32" Type="http://schemas.openxmlformats.org/officeDocument/2006/relationships/font" Target="fonts/Quattrocento-regular.fntdata"/><Relationship Id="rId13" Type="http://schemas.openxmlformats.org/officeDocument/2006/relationships/slide" Target="slides/slide7.xml"/><Relationship Id="rId35" Type="http://schemas.openxmlformats.org/officeDocument/2006/relationships/font" Target="fonts/HelveticaNeue-bold.fntdata"/><Relationship Id="rId12" Type="http://schemas.openxmlformats.org/officeDocument/2006/relationships/slide" Target="slides/slide6.xml"/><Relationship Id="rId34" Type="http://schemas.openxmlformats.org/officeDocument/2006/relationships/font" Target="fonts/HelveticaNeue-regular.fntdata"/><Relationship Id="rId15" Type="http://schemas.openxmlformats.org/officeDocument/2006/relationships/slide" Target="slides/slide9.xml"/><Relationship Id="rId37" Type="http://schemas.openxmlformats.org/officeDocument/2006/relationships/font" Target="fonts/HelveticaNeue-boldItalic.fntdata"/><Relationship Id="rId14" Type="http://schemas.openxmlformats.org/officeDocument/2006/relationships/slide" Target="slides/slide8.xml"/><Relationship Id="rId36" Type="http://schemas.openxmlformats.org/officeDocument/2006/relationships/font" Target="fonts/HelveticaNeue-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7" name="Shape 307"/>
        <p:cNvGrpSpPr/>
        <p:nvPr/>
      </p:nvGrpSpPr>
      <p:grpSpPr>
        <a:xfrm>
          <a:off x="0" y="0"/>
          <a:ext cx="0" cy="0"/>
          <a:chOff x="0" y="0"/>
          <a:chExt cx="0" cy="0"/>
        </a:xfrm>
      </p:grpSpPr>
      <p:sp>
        <p:nvSpPr>
          <p:cNvPr id="308" name="Shape 3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9" name="Shape 3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5" name="Shape 315"/>
        <p:cNvGrpSpPr/>
        <p:nvPr/>
      </p:nvGrpSpPr>
      <p:grpSpPr>
        <a:xfrm>
          <a:off x="0" y="0"/>
          <a:ext cx="0" cy="0"/>
          <a:chOff x="0" y="0"/>
          <a:chExt cx="0" cy="0"/>
        </a:xfrm>
      </p:grpSpPr>
      <p:sp>
        <p:nvSpPr>
          <p:cNvPr id="316" name="Shape 31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7" name="Shape 3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3" name="Shape 323"/>
        <p:cNvGrpSpPr/>
        <p:nvPr/>
      </p:nvGrpSpPr>
      <p:grpSpPr>
        <a:xfrm>
          <a:off x="0" y="0"/>
          <a:ext cx="0" cy="0"/>
          <a:chOff x="0" y="0"/>
          <a:chExt cx="0" cy="0"/>
        </a:xfrm>
      </p:grpSpPr>
      <p:sp>
        <p:nvSpPr>
          <p:cNvPr id="324" name="Shape 32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25" name="Shape 3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2" name="Shape 332"/>
        <p:cNvGrpSpPr/>
        <p:nvPr/>
      </p:nvGrpSpPr>
      <p:grpSpPr>
        <a:xfrm>
          <a:off x="0" y="0"/>
          <a:ext cx="0" cy="0"/>
          <a:chOff x="0" y="0"/>
          <a:chExt cx="0" cy="0"/>
        </a:xfrm>
      </p:grpSpPr>
      <p:sp>
        <p:nvSpPr>
          <p:cNvPr id="333" name="Shape 33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4" name="Shape 3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0" name="Shape 340"/>
        <p:cNvGrpSpPr/>
        <p:nvPr/>
      </p:nvGrpSpPr>
      <p:grpSpPr>
        <a:xfrm>
          <a:off x="0" y="0"/>
          <a:ext cx="0" cy="0"/>
          <a:chOff x="0" y="0"/>
          <a:chExt cx="0" cy="0"/>
        </a:xfrm>
      </p:grpSpPr>
      <p:sp>
        <p:nvSpPr>
          <p:cNvPr id="341" name="Shape 34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42" name="Shape 3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8" name="Shape 348"/>
        <p:cNvGrpSpPr/>
        <p:nvPr/>
      </p:nvGrpSpPr>
      <p:grpSpPr>
        <a:xfrm>
          <a:off x="0" y="0"/>
          <a:ext cx="0" cy="0"/>
          <a:chOff x="0" y="0"/>
          <a:chExt cx="0" cy="0"/>
        </a:xfrm>
      </p:grpSpPr>
      <p:sp>
        <p:nvSpPr>
          <p:cNvPr id="349" name="Shape 34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0" name="Shape 3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6" name="Shape 356"/>
        <p:cNvGrpSpPr/>
        <p:nvPr/>
      </p:nvGrpSpPr>
      <p:grpSpPr>
        <a:xfrm>
          <a:off x="0" y="0"/>
          <a:ext cx="0" cy="0"/>
          <a:chOff x="0" y="0"/>
          <a:chExt cx="0" cy="0"/>
        </a:xfrm>
      </p:grpSpPr>
      <p:sp>
        <p:nvSpPr>
          <p:cNvPr id="357" name="Shape 35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8" name="Shape 3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4" name="Shape 364"/>
        <p:cNvGrpSpPr/>
        <p:nvPr/>
      </p:nvGrpSpPr>
      <p:grpSpPr>
        <a:xfrm>
          <a:off x="0" y="0"/>
          <a:ext cx="0" cy="0"/>
          <a:chOff x="0" y="0"/>
          <a:chExt cx="0" cy="0"/>
        </a:xfrm>
      </p:grpSpPr>
      <p:sp>
        <p:nvSpPr>
          <p:cNvPr id="365" name="Shape 36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66" name="Shape 3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2" name="Shape 372"/>
        <p:cNvGrpSpPr/>
        <p:nvPr/>
      </p:nvGrpSpPr>
      <p:grpSpPr>
        <a:xfrm>
          <a:off x="0" y="0"/>
          <a:ext cx="0" cy="0"/>
          <a:chOff x="0" y="0"/>
          <a:chExt cx="0" cy="0"/>
        </a:xfrm>
      </p:grpSpPr>
      <p:sp>
        <p:nvSpPr>
          <p:cNvPr id="373" name="Shape 37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74" name="Shape 3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0" name="Shape 380"/>
        <p:cNvGrpSpPr/>
        <p:nvPr/>
      </p:nvGrpSpPr>
      <p:grpSpPr>
        <a:xfrm>
          <a:off x="0" y="0"/>
          <a:ext cx="0" cy="0"/>
          <a:chOff x="0" y="0"/>
          <a:chExt cx="0" cy="0"/>
        </a:xfrm>
      </p:grpSpPr>
      <p:sp>
        <p:nvSpPr>
          <p:cNvPr id="381" name="Shape 38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82" name="Shape 3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29" name="Shape 2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8" name="Shape 388"/>
        <p:cNvGrpSpPr/>
        <p:nvPr/>
      </p:nvGrpSpPr>
      <p:grpSpPr>
        <a:xfrm>
          <a:off x="0" y="0"/>
          <a:ext cx="0" cy="0"/>
          <a:chOff x="0" y="0"/>
          <a:chExt cx="0" cy="0"/>
        </a:xfrm>
      </p:grpSpPr>
      <p:sp>
        <p:nvSpPr>
          <p:cNvPr id="389" name="Shape 38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90" name="Shape 3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6" name="Shape 396"/>
        <p:cNvGrpSpPr/>
        <p:nvPr/>
      </p:nvGrpSpPr>
      <p:grpSpPr>
        <a:xfrm>
          <a:off x="0" y="0"/>
          <a:ext cx="0" cy="0"/>
          <a:chOff x="0" y="0"/>
          <a:chExt cx="0" cy="0"/>
        </a:xfrm>
      </p:grpSpPr>
      <p:sp>
        <p:nvSpPr>
          <p:cNvPr id="397" name="Shape 39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98" name="Shape 3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4" name="Shape 404"/>
        <p:cNvGrpSpPr/>
        <p:nvPr/>
      </p:nvGrpSpPr>
      <p:grpSpPr>
        <a:xfrm>
          <a:off x="0" y="0"/>
          <a:ext cx="0" cy="0"/>
          <a:chOff x="0" y="0"/>
          <a:chExt cx="0" cy="0"/>
        </a:xfrm>
      </p:grpSpPr>
      <p:sp>
        <p:nvSpPr>
          <p:cNvPr id="405" name="Shape 40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06" name="Shape 4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2" name="Shape 412"/>
        <p:cNvGrpSpPr/>
        <p:nvPr/>
      </p:nvGrpSpPr>
      <p:grpSpPr>
        <a:xfrm>
          <a:off x="0" y="0"/>
          <a:ext cx="0" cy="0"/>
          <a:chOff x="0" y="0"/>
          <a:chExt cx="0" cy="0"/>
        </a:xfrm>
      </p:grpSpPr>
      <p:sp>
        <p:nvSpPr>
          <p:cNvPr id="413" name="Shape 41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14" name="Shape 4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0" name="Shape 420"/>
        <p:cNvGrpSpPr/>
        <p:nvPr/>
      </p:nvGrpSpPr>
      <p:grpSpPr>
        <a:xfrm>
          <a:off x="0" y="0"/>
          <a:ext cx="0" cy="0"/>
          <a:chOff x="0" y="0"/>
          <a:chExt cx="0" cy="0"/>
        </a:xfrm>
      </p:grpSpPr>
      <p:sp>
        <p:nvSpPr>
          <p:cNvPr id="421" name="Shape 42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22" name="Shape 4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8" name="Shape 428"/>
        <p:cNvGrpSpPr/>
        <p:nvPr/>
      </p:nvGrpSpPr>
      <p:grpSpPr>
        <a:xfrm>
          <a:off x="0" y="0"/>
          <a:ext cx="0" cy="0"/>
          <a:chOff x="0" y="0"/>
          <a:chExt cx="0" cy="0"/>
        </a:xfrm>
      </p:grpSpPr>
      <p:sp>
        <p:nvSpPr>
          <p:cNvPr id="429" name="Shape 42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30" name="Shape 4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9" name="Shape 2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5" name="Shape 245"/>
        <p:cNvGrpSpPr/>
        <p:nvPr/>
      </p:nvGrpSpPr>
      <p:grpSpPr>
        <a:xfrm>
          <a:off x="0" y="0"/>
          <a:ext cx="0" cy="0"/>
          <a:chOff x="0" y="0"/>
          <a:chExt cx="0" cy="0"/>
        </a:xfrm>
      </p:grpSpPr>
      <p:sp>
        <p:nvSpPr>
          <p:cNvPr id="246" name="Shape 24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47" name="Shape 2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9" name="Shape 259"/>
        <p:cNvGrpSpPr/>
        <p:nvPr/>
      </p:nvGrpSpPr>
      <p:grpSpPr>
        <a:xfrm>
          <a:off x="0" y="0"/>
          <a:ext cx="0" cy="0"/>
          <a:chOff x="0" y="0"/>
          <a:chExt cx="0" cy="0"/>
        </a:xfrm>
      </p:grpSpPr>
      <p:sp>
        <p:nvSpPr>
          <p:cNvPr id="260" name="Shape 26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1" name="Shape 26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3" name="Shape 283"/>
        <p:cNvGrpSpPr/>
        <p:nvPr/>
      </p:nvGrpSpPr>
      <p:grpSpPr>
        <a:xfrm>
          <a:off x="0" y="0"/>
          <a:ext cx="0" cy="0"/>
          <a:chOff x="0" y="0"/>
          <a:chExt cx="0" cy="0"/>
        </a:xfrm>
      </p:grpSpPr>
      <p:sp>
        <p:nvSpPr>
          <p:cNvPr id="284" name="Shape 28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5" name="Shape 2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1" name="Shape 291"/>
        <p:cNvGrpSpPr/>
        <p:nvPr/>
      </p:nvGrpSpPr>
      <p:grpSpPr>
        <a:xfrm>
          <a:off x="0" y="0"/>
          <a:ext cx="0" cy="0"/>
          <a:chOff x="0" y="0"/>
          <a:chExt cx="0" cy="0"/>
        </a:xfrm>
      </p:grpSpPr>
      <p:sp>
        <p:nvSpPr>
          <p:cNvPr id="292" name="Shape 29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3" name="Shape 2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9" name="Shape 299"/>
        <p:cNvGrpSpPr/>
        <p:nvPr/>
      </p:nvGrpSpPr>
      <p:grpSpPr>
        <a:xfrm>
          <a:off x="0" y="0"/>
          <a:ext cx="0" cy="0"/>
          <a:chOff x="0" y="0"/>
          <a:chExt cx="0" cy="0"/>
        </a:xfrm>
      </p:grpSpPr>
      <p:sp>
        <p:nvSpPr>
          <p:cNvPr id="300" name="Shape 30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1" name="Shape 3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2.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 Id="rId3" Type="http://schemas.openxmlformats.org/officeDocument/2006/relationships/image" Target="../media/image0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2.xml"/><Relationship Id="rId3" Type="http://schemas.openxmlformats.org/officeDocument/2006/relationships/image" Target="../media/image0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5.xml"/><Relationship Id="rId3" Type="http://schemas.openxmlformats.org/officeDocument/2006/relationships/image" Target="../media/image0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 Id="rId3" Type="http://schemas.openxmlformats.org/officeDocument/2006/relationships/image" Target="../media/image0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15</a:t>
            </a:r>
          </a:p>
        </p:txBody>
      </p:sp>
      <p:sp>
        <p:nvSpPr>
          <p:cNvPr id="214" name="Shape 21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User Interface Design</a:t>
            </a:r>
          </a:p>
        </p:txBody>
      </p:sp>
      <p:sp>
        <p:nvSpPr>
          <p:cNvPr id="215" name="Shape 215"/>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ph type="title"/>
          </p:nvPr>
        </p:nvSpPr>
        <p:spPr>
          <a:xfrm>
            <a:off x="1295400" y="1219200"/>
            <a:ext cx="5235575" cy="428625"/>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a:t>
            </a:r>
          </a:p>
        </p:txBody>
      </p:sp>
      <p:sp>
        <p:nvSpPr>
          <p:cNvPr id="223" name="Shape 223"/>
          <p:cNvSpPr txBox="1"/>
          <p:nvPr/>
        </p:nvSpPr>
        <p:spPr>
          <a:xfrm>
            <a:off x="2133600" y="2908300"/>
            <a:ext cx="2060575"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Easy to use?</a:t>
            </a:r>
          </a:p>
        </p:txBody>
      </p:sp>
      <p:sp>
        <p:nvSpPr>
          <p:cNvPr id="224" name="Shape 224"/>
          <p:cNvSpPr txBox="1"/>
          <p:nvPr/>
        </p:nvSpPr>
        <p:spPr>
          <a:xfrm>
            <a:off x="2501900" y="3390900"/>
            <a:ext cx="3195637"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Easy to understand?</a:t>
            </a:r>
          </a:p>
          <a:p>
            <a:pPr indent="0" lvl="0" marL="0" marR="0" rtl="0" algn="l">
              <a:lnSpc>
                <a:spcPct val="100000"/>
              </a:lnSpc>
              <a:spcBef>
                <a:spcPts val="0"/>
              </a:spcBef>
              <a:spcAft>
                <a:spcPts val="0"/>
              </a:spcAft>
              <a:buNone/>
            </a:pPr>
            <a:r>
              <a:t/>
            </a:r>
            <a:endParaRPr b="1" i="0" sz="2400" u="none" cap="none" strike="noStrike">
              <a:solidFill>
                <a:schemeClr val="dk1"/>
              </a:solidFill>
              <a:latin typeface="Arial"/>
              <a:ea typeface="Arial"/>
              <a:cs typeface="Arial"/>
              <a:sym typeface="Arial"/>
            </a:endParaRPr>
          </a:p>
        </p:txBody>
      </p:sp>
      <p:sp>
        <p:nvSpPr>
          <p:cNvPr id="225" name="Shape 225"/>
          <p:cNvSpPr txBox="1"/>
          <p:nvPr/>
        </p:nvSpPr>
        <p:spPr>
          <a:xfrm>
            <a:off x="1828800" y="2438400"/>
            <a:ext cx="2265362"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Easy to learn?</a:t>
            </a:r>
          </a:p>
        </p:txBody>
      </p:sp>
      <p:pic>
        <p:nvPicPr>
          <p:cNvPr id="226" name="Shape 226"/>
          <p:cNvPicPr preferRelativeResize="0"/>
          <p:nvPr/>
        </p:nvPicPr>
        <p:blipFill rotWithShape="1">
          <a:blip r:embed="rId3">
            <a:alphaModFix/>
          </a:blip>
          <a:srcRect b="0" l="0" r="0" t="0"/>
          <a:stretch/>
        </p:blipFill>
        <p:spPr>
          <a:xfrm>
            <a:off x="5410200" y="2895600"/>
            <a:ext cx="2895600" cy="3048000"/>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0" name="Shape 310"/>
        <p:cNvGrpSpPr/>
        <p:nvPr/>
      </p:nvGrpSpPr>
      <p:grpSpPr>
        <a:xfrm>
          <a:off x="0" y="0"/>
          <a:ext cx="0" cy="0"/>
          <a:chOff x="0" y="0"/>
          <a:chExt cx="0" cy="0"/>
        </a:xfrm>
      </p:grpSpPr>
      <p:sp>
        <p:nvSpPr>
          <p:cNvPr id="311" name="Shape 3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2" name="Shape 3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3" name="Shape 313"/>
          <p:cNvSpPr txBox="1"/>
          <p:nvPr>
            <p:ph type="title"/>
          </p:nvPr>
        </p:nvSpPr>
        <p:spPr>
          <a:xfrm>
            <a:off x="1295400" y="1143000"/>
            <a:ext cx="4443411"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User Analysis</a:t>
            </a:r>
          </a:p>
        </p:txBody>
      </p:sp>
      <p:sp>
        <p:nvSpPr>
          <p:cNvPr id="314" name="Shape 314"/>
          <p:cNvSpPr txBox="1"/>
          <p:nvPr>
            <p:ph idx="1" type="body"/>
          </p:nvPr>
        </p:nvSpPr>
        <p:spPr>
          <a:xfrm>
            <a:off x="1981200" y="2057400"/>
            <a:ext cx="6784975"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Are users trained professionals, technician, clerical, or manufacturing workers?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What level of formal education does the average user have?</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Are the users capable of learning from written materials or have they expressed a desire for classroom training?</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Are users expert typists or keyboard phobic?</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What is the age range of the user community?</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Will the users be represented predominately by one gender?</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How are users compensated for the work they perform? </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Do users work normal office hours or do they work until the job is done?</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Is the software to be an integral part of the work users do or will it be used only occasionally?</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What is the primary spoken language among users?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What are the consequences if a user makes a mistake using the system?</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Are users experts in the subject matter that is addressed by the system?</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dk1"/>
                </a:solidFill>
                <a:latin typeface="Helvetica Neue"/>
                <a:ea typeface="Helvetica Neue"/>
                <a:cs typeface="Helvetica Neue"/>
                <a:sym typeface="Helvetica Neue"/>
              </a:rPr>
              <a:t>Do users want to know about the technology the sits behind the interface?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8" name="Shape 318"/>
        <p:cNvGrpSpPr/>
        <p:nvPr/>
      </p:nvGrpSpPr>
      <p:grpSpPr>
        <a:xfrm>
          <a:off x="0" y="0"/>
          <a:ext cx="0" cy="0"/>
          <a:chOff x="0" y="0"/>
          <a:chExt cx="0" cy="0"/>
        </a:xfrm>
      </p:grpSpPr>
      <p:sp>
        <p:nvSpPr>
          <p:cNvPr id="319" name="Shape 31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20" name="Shape 32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1" name="Shape 321"/>
          <p:cNvSpPr txBox="1"/>
          <p:nvPr>
            <p:ph type="title"/>
          </p:nvPr>
        </p:nvSpPr>
        <p:spPr>
          <a:xfrm>
            <a:off x="1179512" y="1066800"/>
            <a:ext cx="7964487"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Task Analysis and Modeling</a:t>
            </a:r>
          </a:p>
        </p:txBody>
      </p:sp>
      <p:sp>
        <p:nvSpPr>
          <p:cNvPr id="322" name="Shape 322"/>
          <p:cNvSpPr txBox="1"/>
          <p:nvPr>
            <p:ph idx="1" type="body"/>
          </p:nvPr>
        </p:nvSpPr>
        <p:spPr>
          <a:xfrm>
            <a:off x="1828800" y="1981200"/>
            <a:ext cx="6537325"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Answers the following questions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What work will the user perform in specific circumstances?</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What tasks and subtasks will be performed as the user does the work?</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What specific problem domain objects will the user manipulate as work is performed?</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What is the sequence of work tasks—the workflow?</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What is the hierarchy of tasks?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Use-cases </a:t>
            </a:r>
            <a:r>
              <a:rPr b="0" i="0" lang="en-US" sz="1800" u="none" cap="none" strike="noStrike">
                <a:solidFill>
                  <a:schemeClr val="dk1"/>
                </a:solidFill>
                <a:latin typeface="Helvetica Neue"/>
                <a:ea typeface="Helvetica Neue"/>
                <a:cs typeface="Helvetica Neue"/>
                <a:sym typeface="Helvetica Neue"/>
              </a:rPr>
              <a:t>define basic interaction</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Task elaboration </a:t>
            </a:r>
            <a:r>
              <a:rPr b="0" i="0" lang="en-US" sz="1800" u="none" cap="none" strike="noStrike">
                <a:solidFill>
                  <a:schemeClr val="dk1"/>
                </a:solidFill>
                <a:latin typeface="Helvetica Neue"/>
                <a:ea typeface="Helvetica Neue"/>
                <a:cs typeface="Helvetica Neue"/>
                <a:sym typeface="Helvetica Neue"/>
              </a:rPr>
              <a:t>refines interactive tasks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Object elaboration </a:t>
            </a:r>
            <a:r>
              <a:rPr b="0" i="0" lang="en-US" sz="1800" u="none" cap="none" strike="noStrike">
                <a:solidFill>
                  <a:schemeClr val="dk1"/>
                </a:solidFill>
                <a:latin typeface="Helvetica Neue"/>
                <a:ea typeface="Helvetica Neue"/>
                <a:cs typeface="Helvetica Neue"/>
                <a:sym typeface="Helvetica Neue"/>
              </a:rPr>
              <a:t>identifies interface objects (classes)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Workflow analysis </a:t>
            </a:r>
            <a:r>
              <a:rPr b="0" i="0" lang="en-US" sz="1800" u="none" cap="none" strike="noStrike">
                <a:solidFill>
                  <a:schemeClr val="dk1"/>
                </a:solidFill>
                <a:latin typeface="Helvetica Neue"/>
                <a:ea typeface="Helvetica Neue"/>
                <a:cs typeface="Helvetica Neue"/>
                <a:sym typeface="Helvetica Neue"/>
              </a:rPr>
              <a:t>defines how a work process is completed when several people (and roles) are involved</a:t>
            </a:r>
            <a:r>
              <a:rPr b="1" i="0" lang="en-US" sz="1800" u="none" cap="none" strike="noStrike">
                <a:solidFill>
                  <a:schemeClr val="dk1"/>
                </a:solidFill>
                <a:latin typeface="Helvetica Neue"/>
                <a:ea typeface="Helvetica Neue"/>
                <a:cs typeface="Helvetica Neue"/>
                <a:sym typeface="Helvetica Neue"/>
              </a:rPr>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6" name="Shape 326"/>
        <p:cNvGrpSpPr/>
        <p:nvPr/>
      </p:nvGrpSpPr>
      <p:grpSpPr>
        <a:xfrm>
          <a:off x="0" y="0"/>
          <a:ext cx="0" cy="0"/>
          <a:chOff x="0" y="0"/>
          <a:chExt cx="0" cy="0"/>
        </a:xfrm>
      </p:grpSpPr>
      <p:sp>
        <p:nvSpPr>
          <p:cNvPr id="327" name="Shape 32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28" name="Shape 32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9" name="Shape 329"/>
          <p:cNvSpPr txBox="1"/>
          <p:nvPr>
            <p:ph type="title"/>
          </p:nvPr>
        </p:nvSpPr>
        <p:spPr>
          <a:xfrm>
            <a:off x="1219200" y="1143000"/>
            <a:ext cx="5467350" cy="5826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Swimlane Diagram</a:t>
            </a:r>
          </a:p>
        </p:txBody>
      </p:sp>
      <p:pic>
        <p:nvPicPr>
          <p:cNvPr id="330" name="Shape 330"/>
          <p:cNvPicPr preferRelativeResize="0"/>
          <p:nvPr/>
        </p:nvPicPr>
        <p:blipFill rotWithShape="1">
          <a:blip r:embed="rId3">
            <a:alphaModFix/>
          </a:blip>
          <a:srcRect b="0" l="0" r="0" t="0"/>
          <a:stretch/>
        </p:blipFill>
        <p:spPr>
          <a:xfrm>
            <a:off x="3657600" y="1828800"/>
            <a:ext cx="2813050" cy="4495800"/>
          </a:xfrm>
          <a:prstGeom prst="rect">
            <a:avLst/>
          </a:prstGeom>
          <a:noFill/>
          <a:ln>
            <a:noFill/>
          </a:ln>
        </p:spPr>
      </p:pic>
      <p:sp>
        <p:nvSpPr>
          <p:cNvPr id="331" name="Shape 331"/>
          <p:cNvSpPr txBox="1"/>
          <p:nvPr/>
        </p:nvSpPr>
        <p:spPr>
          <a:xfrm>
            <a:off x="3962400" y="6172200"/>
            <a:ext cx="2514599" cy="152399"/>
          </a:xfrm>
          <a:prstGeom prst="rect">
            <a:avLst/>
          </a:prstGeom>
          <a:solidFill>
            <a:schemeClr val="accent1"/>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x="0" y="0"/>
          <a:ext cx="0" cy="0"/>
          <a:chOff x="0" y="0"/>
          <a:chExt cx="0" cy="0"/>
        </a:xfrm>
      </p:grpSpPr>
      <p:sp>
        <p:nvSpPr>
          <p:cNvPr id="336" name="Shape 33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37" name="Shape 33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38" name="Shape 338"/>
          <p:cNvSpPr txBox="1"/>
          <p:nvPr>
            <p:ph type="title"/>
          </p:nvPr>
        </p:nvSpPr>
        <p:spPr>
          <a:xfrm>
            <a:off x="1295400" y="1143000"/>
            <a:ext cx="7351711"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Analysis of Display Content</a:t>
            </a:r>
          </a:p>
        </p:txBody>
      </p:sp>
      <p:sp>
        <p:nvSpPr>
          <p:cNvPr id="339" name="Shape 339"/>
          <p:cNvSpPr txBox="1"/>
          <p:nvPr>
            <p:ph idx="1" type="body"/>
          </p:nvPr>
        </p:nvSpPr>
        <p:spPr>
          <a:xfrm>
            <a:off x="1828800" y="1905000"/>
            <a:ext cx="6932611"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Are different types of data assigned to consistent geographic locations on the screen (e.g., photos always appear in the upper right hand corner)?</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Can the user customize the screen location for content?</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Is proper on-screen identification assigned to all content? </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If a large report is to be presented, how should it be partitioned for ease of understanding?</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Will mechanisms be available for moving directly to summary information for large collections of data.</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Will graphical output be scaled to fit within the bounds of the display device that is used?</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How will color to be used to enhance understanding?</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How will error messages and warning be presented to the user?</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3" name="Shape 343"/>
        <p:cNvGrpSpPr/>
        <p:nvPr/>
      </p:nvGrpSpPr>
      <p:grpSpPr>
        <a:xfrm>
          <a:off x="0" y="0"/>
          <a:ext cx="0" cy="0"/>
          <a:chOff x="0" y="0"/>
          <a:chExt cx="0" cy="0"/>
        </a:xfrm>
      </p:grpSpPr>
      <p:sp>
        <p:nvSpPr>
          <p:cNvPr id="344" name="Shape 34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5" name="Shape 34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46" name="Shape 346"/>
          <p:cNvSpPr txBox="1"/>
          <p:nvPr>
            <p:ph type="title"/>
          </p:nvPr>
        </p:nvSpPr>
        <p:spPr>
          <a:xfrm>
            <a:off x="1219200" y="1143000"/>
            <a:ext cx="6654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 Steps</a:t>
            </a:r>
          </a:p>
        </p:txBody>
      </p:sp>
      <p:sp>
        <p:nvSpPr>
          <p:cNvPr id="347" name="Shape 34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Using information developed during interface analysis, </a:t>
            </a:r>
            <a:r>
              <a:rPr b="0" i="0" lang="en-US" sz="2400" u="none" cap="none" strike="noStrike">
                <a:solidFill>
                  <a:schemeClr val="folHlink"/>
                </a:solidFill>
                <a:latin typeface="Helvetica Neue"/>
                <a:ea typeface="Helvetica Neue"/>
                <a:cs typeface="Helvetica Neue"/>
                <a:sym typeface="Helvetica Neue"/>
              </a:rPr>
              <a:t>define interface objects and actions (operations).</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Define events (user actions)</a:t>
            </a:r>
            <a:r>
              <a:rPr b="0" i="0" lang="en-US" sz="2400" u="none" cap="none" strike="noStrike">
                <a:solidFill>
                  <a:schemeClr val="dk1"/>
                </a:solidFill>
                <a:latin typeface="Helvetica Neue"/>
                <a:ea typeface="Helvetica Neue"/>
                <a:cs typeface="Helvetica Neue"/>
                <a:sym typeface="Helvetica Neue"/>
              </a:rPr>
              <a:t> that will cause the state of the user interface to change. Model this behavior.</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Depict each interface state</a:t>
            </a:r>
            <a:r>
              <a:rPr b="0" i="0" lang="en-US" sz="2400" u="none" cap="none" strike="noStrike">
                <a:solidFill>
                  <a:schemeClr val="dk1"/>
                </a:solidFill>
                <a:latin typeface="Helvetica Neue"/>
                <a:ea typeface="Helvetica Neue"/>
                <a:cs typeface="Helvetica Neue"/>
                <a:sym typeface="Helvetica Neue"/>
              </a:rPr>
              <a:t> as it will actually look to the end-user.</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Indicate how the user interprets the state of the system</a:t>
            </a:r>
            <a:r>
              <a:rPr b="0" i="0" lang="en-US" sz="2400" u="none" cap="none" strike="noStrike">
                <a:solidFill>
                  <a:schemeClr val="dk1"/>
                </a:solidFill>
                <a:latin typeface="Helvetica Neue"/>
                <a:ea typeface="Helvetica Neue"/>
                <a:cs typeface="Helvetica Neue"/>
                <a:sym typeface="Helvetica Neue"/>
              </a:rPr>
              <a:t> from information provided through the interface.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1" name="Shape 351"/>
        <p:cNvGrpSpPr/>
        <p:nvPr/>
      </p:nvGrpSpPr>
      <p:grpSpPr>
        <a:xfrm>
          <a:off x="0" y="0"/>
          <a:ext cx="0" cy="0"/>
          <a:chOff x="0" y="0"/>
          <a:chExt cx="0" cy="0"/>
        </a:xfrm>
      </p:grpSpPr>
      <p:sp>
        <p:nvSpPr>
          <p:cNvPr id="352" name="Shape 35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3" name="Shape 35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4" name="Shape 354"/>
          <p:cNvSpPr txBox="1"/>
          <p:nvPr>
            <p:ph type="title"/>
          </p:nvPr>
        </p:nvSpPr>
        <p:spPr>
          <a:xfrm>
            <a:off x="1295400" y="1066800"/>
            <a:ext cx="455295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Issues</a:t>
            </a:r>
          </a:p>
        </p:txBody>
      </p:sp>
      <p:sp>
        <p:nvSpPr>
          <p:cNvPr id="355" name="Shape 355"/>
          <p:cNvSpPr txBox="1"/>
          <p:nvPr>
            <p:ph idx="1" type="body"/>
          </p:nvPr>
        </p:nvSpPr>
        <p:spPr>
          <a:xfrm>
            <a:off x="1905000" y="2057400"/>
            <a:ext cx="4373562" cy="2892425"/>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Response time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Help facilities</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Error handling</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Menu and command labeling</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Application accessibility</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Internationalization</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9" name="Shape 359"/>
        <p:cNvGrpSpPr/>
        <p:nvPr/>
      </p:nvGrpSpPr>
      <p:grpSpPr>
        <a:xfrm>
          <a:off x="0" y="0"/>
          <a:ext cx="0" cy="0"/>
          <a:chOff x="0" y="0"/>
          <a:chExt cx="0" cy="0"/>
        </a:xfrm>
      </p:grpSpPr>
      <p:sp>
        <p:nvSpPr>
          <p:cNvPr id="360" name="Shape 36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61" name="Shape 36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2" name="Shape 362"/>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Web and Mobile App Interface Design</a:t>
            </a:r>
          </a:p>
        </p:txBody>
      </p:sp>
      <p:sp>
        <p:nvSpPr>
          <p:cNvPr id="363" name="Shape 36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Where am I?</a:t>
            </a:r>
            <a:r>
              <a:rPr b="0" i="0" lang="en-US" sz="1800" u="none" cap="none" strike="noStrike">
                <a:solidFill>
                  <a:schemeClr val="folHlink"/>
                </a:solidFill>
                <a:latin typeface="Helvetica Neue"/>
                <a:ea typeface="Helvetica Neue"/>
                <a:cs typeface="Helvetica Neue"/>
                <a:sym typeface="Helvetica Neue"/>
              </a:rPr>
              <a:t> </a:t>
            </a:r>
            <a:r>
              <a:rPr b="0" i="0" lang="en-US" sz="1800" u="none" cap="none" strike="noStrike">
                <a:solidFill>
                  <a:schemeClr val="dk1"/>
                </a:solidFill>
                <a:latin typeface="Helvetica Neue"/>
                <a:ea typeface="Helvetica Neue"/>
                <a:cs typeface="Helvetica Neue"/>
                <a:sym typeface="Helvetica Neue"/>
              </a:rPr>
              <a:t> The interface should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provide an indication of the Web or Mobie App that has been accessed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inform the user of her location in the content hierarchy.</a:t>
            </a:r>
          </a:p>
          <a:p>
            <a:pPr indent="-342900" lvl="0" marL="342900" marR="0" rtl="0" algn="l">
              <a:lnSpc>
                <a:spcPct val="90000"/>
              </a:lnSpc>
              <a:spcBef>
                <a:spcPts val="30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What can I do now?</a:t>
            </a:r>
            <a:r>
              <a:rPr b="0" i="0" lang="en-US" sz="1800" u="none" cap="none" strike="noStrike">
                <a:solidFill>
                  <a:schemeClr val="dk1"/>
                </a:solidFill>
                <a:latin typeface="Helvetica Neue"/>
                <a:ea typeface="Helvetica Neue"/>
                <a:cs typeface="Helvetica Neue"/>
                <a:sym typeface="Helvetica Neue"/>
              </a:rPr>
              <a:t> The interface should always help the user understand his current options</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what functions are available?</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what links are live?</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what content is relevant?</a:t>
            </a:r>
          </a:p>
          <a:p>
            <a:pPr indent="-342900" lvl="0" marL="342900" marR="0" rtl="0" algn="l">
              <a:lnSpc>
                <a:spcPct val="90000"/>
              </a:lnSpc>
              <a:spcBef>
                <a:spcPts val="30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Where have I been, where am I going?</a:t>
            </a:r>
            <a:r>
              <a:rPr b="0" i="0" lang="en-US" sz="1800" u="none" cap="none" strike="noStrike">
                <a:solidFill>
                  <a:schemeClr val="dk1"/>
                </a:solidFill>
                <a:latin typeface="Helvetica Neue"/>
                <a:ea typeface="Helvetica Neue"/>
                <a:cs typeface="Helvetica Neue"/>
                <a:sym typeface="Helvetica Neue"/>
              </a:rPr>
              <a:t>  The interface must facilitate navigation.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Provide a “map” (implemented in a way that is easy to understand) of where the user has been and what paths may be taken to move elsewhere within the Web or Mobile App.</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7" name="Shape 367"/>
        <p:cNvGrpSpPr/>
        <p:nvPr/>
      </p:nvGrpSpPr>
      <p:grpSpPr>
        <a:xfrm>
          <a:off x="0" y="0"/>
          <a:ext cx="0" cy="0"/>
          <a:chOff x="0" y="0"/>
          <a:chExt cx="0" cy="0"/>
        </a:xfrm>
      </p:grpSpPr>
      <p:sp>
        <p:nvSpPr>
          <p:cNvPr id="368" name="Shape 36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69" name="Shape 36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70" name="Shape 370"/>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Effective Web and Mobile App Interfaces</a:t>
            </a:r>
          </a:p>
        </p:txBody>
      </p:sp>
      <p:sp>
        <p:nvSpPr>
          <p:cNvPr id="371" name="Shape 37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Bruce Tognozzi [TOG01] suggests…</a:t>
            </a:r>
          </a:p>
          <a:p>
            <a:pPr indent="-285750" lvl="1" marL="742950" marR="0" rtl="0" algn="l">
              <a:lnSpc>
                <a:spcPct val="100000"/>
              </a:lnSpc>
              <a:spcBef>
                <a:spcPts val="900"/>
              </a:spcBef>
              <a:spcAft>
                <a:spcPts val="0"/>
              </a:spcAft>
              <a:buClr>
                <a:schemeClr val="folHlink"/>
              </a:buClr>
              <a:buSzPct val="70000"/>
              <a:buFont typeface="Noto Symbol"/>
              <a:buChar char="■"/>
            </a:pPr>
            <a:r>
              <a:rPr b="0" i="0" lang="en-US" sz="2000" u="none" cap="none" strike="noStrike">
                <a:solidFill>
                  <a:schemeClr val="folHlink"/>
                </a:solidFill>
                <a:latin typeface="Helvetica Neue"/>
                <a:ea typeface="Helvetica Neue"/>
                <a:cs typeface="Helvetica Neue"/>
                <a:sym typeface="Helvetica Neue"/>
              </a:rPr>
              <a:t>Effective interfaces are visually apparent and forgiving,</a:t>
            </a:r>
            <a:r>
              <a:rPr b="0" i="0" lang="en-US" sz="2000" u="none" cap="none" strike="noStrike">
                <a:solidFill>
                  <a:schemeClr val="dk1"/>
                </a:solidFill>
                <a:latin typeface="Helvetica Neue"/>
                <a:ea typeface="Helvetica Neue"/>
                <a:cs typeface="Helvetica Neue"/>
                <a:sym typeface="Helvetica Neue"/>
              </a:rPr>
              <a:t> instilling in their users a sense of control. Users quickly see the breadth of their options, grasp how to achieve their goals, and do their work.</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folHlink"/>
                </a:solidFill>
                <a:latin typeface="Helvetica Neue"/>
                <a:ea typeface="Helvetica Neue"/>
                <a:cs typeface="Helvetica Neue"/>
                <a:sym typeface="Helvetica Neue"/>
              </a:rPr>
              <a:t>Effective interfaces do not concern the user with the inner workings of the system.</a:t>
            </a:r>
            <a:r>
              <a:rPr b="0" i="0" lang="en-US" sz="2000" u="none" cap="none" strike="noStrike">
                <a:solidFill>
                  <a:schemeClr val="dk1"/>
                </a:solidFill>
                <a:latin typeface="Helvetica Neue"/>
                <a:ea typeface="Helvetica Neue"/>
                <a:cs typeface="Helvetica Neue"/>
                <a:sym typeface="Helvetica Neue"/>
              </a:rPr>
              <a:t> Work is carefully and continuously saved, with full option for the user to undo any activity at any time.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folHlink"/>
                </a:solidFill>
                <a:latin typeface="Helvetica Neue"/>
                <a:ea typeface="Helvetica Neue"/>
                <a:cs typeface="Helvetica Neue"/>
                <a:sym typeface="Helvetica Neue"/>
              </a:rPr>
              <a:t>Effective applications and services perform a maximum of work, </a:t>
            </a:r>
            <a:r>
              <a:rPr b="0" i="0" lang="en-US" sz="2000" u="none" cap="none" strike="noStrike">
                <a:solidFill>
                  <a:schemeClr val="dk1"/>
                </a:solidFill>
                <a:latin typeface="Helvetica Neue"/>
                <a:ea typeface="Helvetica Neue"/>
                <a:cs typeface="Helvetica Neue"/>
                <a:sym typeface="Helvetica Neue"/>
              </a:rPr>
              <a:t>while</a:t>
            </a:r>
            <a:r>
              <a:rPr b="0" i="0" lang="en-US" sz="2000" u="none" cap="none" strike="noStrike">
                <a:solidFill>
                  <a:srgbClr val="000000"/>
                </a:solidFill>
                <a:latin typeface="Helvetica Neue"/>
                <a:ea typeface="Helvetica Neue"/>
                <a:cs typeface="Helvetica Neue"/>
                <a:sym typeface="Helvetica Neue"/>
              </a:rPr>
              <a:t> </a:t>
            </a:r>
            <a:r>
              <a:rPr b="0" i="0" lang="en-US" sz="2000" u="none" cap="none" strike="noStrike">
                <a:solidFill>
                  <a:schemeClr val="dk1"/>
                </a:solidFill>
                <a:latin typeface="Helvetica Neue"/>
                <a:ea typeface="Helvetica Neue"/>
                <a:cs typeface="Helvetica Neue"/>
                <a:sym typeface="Helvetica Neue"/>
              </a:rPr>
              <a:t>requiring a minimum of information from users</a:t>
            </a:r>
            <a:r>
              <a:rPr b="0" i="0" lang="en-US" sz="2000" u="none" cap="none" strike="noStrike">
                <a:solidFill>
                  <a:srgbClr val="000000"/>
                </a:solidFill>
                <a:latin typeface="Helvetica Neue"/>
                <a:ea typeface="Helvetica Neue"/>
                <a:cs typeface="Helvetica Neue"/>
                <a:sym typeface="Helvetica Neue"/>
              </a:rPr>
              <a:t>.</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5" name="Shape 375"/>
        <p:cNvGrpSpPr/>
        <p:nvPr/>
      </p:nvGrpSpPr>
      <p:grpSpPr>
        <a:xfrm>
          <a:off x="0" y="0"/>
          <a:ext cx="0" cy="0"/>
          <a:chOff x="0" y="0"/>
          <a:chExt cx="0" cy="0"/>
        </a:xfrm>
      </p:grpSpPr>
      <p:sp>
        <p:nvSpPr>
          <p:cNvPr id="376" name="Shape 37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77" name="Shape 37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78" name="Shape 37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 Principles-I</a:t>
            </a:r>
          </a:p>
        </p:txBody>
      </p:sp>
      <p:sp>
        <p:nvSpPr>
          <p:cNvPr id="379" name="Shape 37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Anticipation</a:t>
            </a:r>
            <a:r>
              <a:rPr b="0" i="0" lang="en-US" sz="1800" u="none" cap="none" strike="noStrike">
                <a:solidFill>
                  <a:schemeClr val="dk1"/>
                </a:solidFill>
                <a:latin typeface="Helvetica Neue"/>
                <a:ea typeface="Helvetica Neue"/>
                <a:cs typeface="Helvetica Neue"/>
                <a:sym typeface="Helvetica Neue"/>
              </a:rPr>
              <a:t>—A Web or Mobile App should be designed so that it anticipates the use’s next move. </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Communication</a:t>
            </a:r>
            <a:r>
              <a:rPr b="0" i="0" lang="en-US" sz="1800" u="none" cap="none" strike="noStrike">
                <a:solidFill>
                  <a:schemeClr val="dk1"/>
                </a:solidFill>
                <a:latin typeface="Helvetica Neue"/>
                <a:ea typeface="Helvetica Neue"/>
                <a:cs typeface="Helvetica Neue"/>
                <a:sym typeface="Helvetica Neue"/>
              </a:rPr>
              <a:t>—The interface should communicate the status of any activity initiated by the user</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Consistency</a:t>
            </a:r>
            <a:r>
              <a:rPr b="0" i="0" lang="en-US" sz="1800" u="none" cap="none" strike="noStrike">
                <a:solidFill>
                  <a:schemeClr val="dk1"/>
                </a:solidFill>
                <a:latin typeface="Helvetica Neue"/>
                <a:ea typeface="Helvetica Neue"/>
                <a:cs typeface="Helvetica Neue"/>
                <a:sym typeface="Helvetica Neue"/>
              </a:rPr>
              <a:t>—The use of navigation controls, menus, icons, and aesthetics (e.g., color, shape, layout)</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Controlled autonomy</a:t>
            </a:r>
            <a:r>
              <a:rPr b="0" i="0" lang="en-US" sz="1800" u="none" cap="none" strike="noStrike">
                <a:solidFill>
                  <a:schemeClr val="dk1"/>
                </a:solidFill>
                <a:latin typeface="Helvetica Neue"/>
                <a:ea typeface="Helvetica Neue"/>
                <a:cs typeface="Helvetica Neue"/>
                <a:sym typeface="Helvetica Neue"/>
              </a:rPr>
              <a:t>—The interface should facilitate user movement throughout the Web or Mobile App, but it should do so in a manner that enforces navigation conventions that have been established for the application.</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Efficiency</a:t>
            </a:r>
            <a:r>
              <a:rPr b="0" i="0" lang="en-US" sz="1800" u="none" cap="none" strike="noStrike">
                <a:solidFill>
                  <a:schemeClr val="dk1"/>
                </a:solidFill>
                <a:latin typeface="Helvetica Neue"/>
                <a:ea typeface="Helvetica Neue"/>
                <a:cs typeface="Helvetica Neue"/>
                <a:sym typeface="Helvetica Neue"/>
              </a:rPr>
              <a:t>—The design of the Web or Mobile App and its interface should optimize the user’s work efficiency, not the efficiency of the software engineer who designs and builds it or the client-server environment that executes it.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3" name="Shape 383"/>
        <p:cNvGrpSpPr/>
        <p:nvPr/>
      </p:nvGrpSpPr>
      <p:grpSpPr>
        <a:xfrm>
          <a:off x="0" y="0"/>
          <a:ext cx="0" cy="0"/>
          <a:chOff x="0" y="0"/>
          <a:chExt cx="0" cy="0"/>
        </a:xfrm>
      </p:grpSpPr>
      <p:sp>
        <p:nvSpPr>
          <p:cNvPr id="384" name="Shape 38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85" name="Shape 38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86" name="Shape 386"/>
          <p:cNvSpPr txBox="1"/>
          <p:nvPr>
            <p:ph type="title"/>
          </p:nvPr>
        </p:nvSpPr>
        <p:spPr>
          <a:xfrm>
            <a:off x="11430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 Principles-II</a:t>
            </a:r>
          </a:p>
        </p:txBody>
      </p:sp>
      <p:sp>
        <p:nvSpPr>
          <p:cNvPr id="387" name="Shape 38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Focus</a:t>
            </a:r>
            <a:r>
              <a:rPr b="0" i="0" lang="en-US" sz="1600" u="none" cap="none" strike="noStrike">
                <a:solidFill>
                  <a:schemeClr val="dk1"/>
                </a:solidFill>
                <a:latin typeface="Helvetica Neue"/>
                <a:ea typeface="Helvetica Neue"/>
                <a:cs typeface="Helvetica Neue"/>
                <a:sym typeface="Helvetica Neue"/>
              </a:rPr>
              <a:t>—The Web or Mobile App interface (and the content it presents) should stay focused on the user task(s) at hand. </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Fitt’s Law</a:t>
            </a:r>
            <a:r>
              <a:rPr b="0" i="0" lang="en-US" sz="1600" u="none" cap="none" strike="noStrike">
                <a:solidFill>
                  <a:schemeClr val="dk1"/>
                </a:solidFill>
                <a:latin typeface="Helvetica Neue"/>
                <a:ea typeface="Helvetica Neue"/>
                <a:cs typeface="Helvetica Neue"/>
                <a:sym typeface="Helvetica Neue"/>
              </a:rPr>
              <a:t>—“The time to acquire a target is a function of the distance to and size of the target.”</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Human interface objects</a:t>
            </a:r>
            <a:r>
              <a:rPr b="0" i="0" lang="en-US" sz="1600" u="none" cap="none" strike="noStrike">
                <a:solidFill>
                  <a:schemeClr val="dk1"/>
                </a:solidFill>
                <a:latin typeface="Helvetica Neue"/>
                <a:ea typeface="Helvetica Neue"/>
                <a:cs typeface="Helvetica Neue"/>
                <a:sym typeface="Helvetica Neue"/>
              </a:rPr>
              <a:t>—A vast library of reusable human interface objects has been developed for Web or Mobile Apps.</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Latency reduction</a:t>
            </a:r>
            <a:r>
              <a:rPr b="0" i="0" lang="en-US" sz="1600" u="none" cap="none" strike="noStrike">
                <a:solidFill>
                  <a:schemeClr val="dk1"/>
                </a:solidFill>
                <a:latin typeface="Helvetica Neue"/>
                <a:ea typeface="Helvetica Neue"/>
                <a:cs typeface="Helvetica Neue"/>
                <a:sym typeface="Helvetica Neue"/>
              </a:rPr>
              <a:t>—The Web or Mobile App should use multi-tasking in a way that lets the user proceed with work as if the operation has been completed. </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Learnability</a:t>
            </a:r>
            <a:r>
              <a:rPr b="0" i="0" lang="en-US" sz="1600" u="none" cap="none" strike="noStrike">
                <a:solidFill>
                  <a:schemeClr val="dk1"/>
                </a:solidFill>
                <a:latin typeface="Helvetica Neue"/>
                <a:ea typeface="Helvetica Neue"/>
                <a:cs typeface="Helvetica Neue"/>
                <a:sym typeface="Helvetica Neue"/>
              </a:rPr>
              <a:t>— A Web or Mobile App interface should be designed to minimize learning time, and once learned, to minimize relearning required when the App is revisited.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0" name="Shape 230"/>
        <p:cNvGrpSpPr/>
        <p:nvPr/>
      </p:nvGrpSpPr>
      <p:grpSpPr>
        <a:xfrm>
          <a:off x="0" y="0"/>
          <a:ext cx="0" cy="0"/>
          <a:chOff x="0" y="0"/>
          <a:chExt cx="0" cy="0"/>
        </a:xfrm>
      </p:grpSpPr>
      <p:sp>
        <p:nvSpPr>
          <p:cNvPr id="231" name="Shape 23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32" name="Shape 23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3" name="Shape 233"/>
          <p:cNvSpPr txBox="1"/>
          <p:nvPr>
            <p:ph type="title"/>
          </p:nvPr>
        </p:nvSpPr>
        <p:spPr>
          <a:xfrm>
            <a:off x="1143000" y="1066800"/>
            <a:ext cx="6476999" cy="690561"/>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a:t>
            </a:r>
          </a:p>
        </p:txBody>
      </p:sp>
      <p:pic>
        <p:nvPicPr>
          <p:cNvPr id="234" name="Shape 234"/>
          <p:cNvPicPr preferRelativeResize="0"/>
          <p:nvPr/>
        </p:nvPicPr>
        <p:blipFill rotWithShape="1">
          <a:blip r:embed="rId3">
            <a:alphaModFix/>
          </a:blip>
          <a:srcRect b="0" l="0" r="0" t="0"/>
          <a:stretch/>
        </p:blipFill>
        <p:spPr>
          <a:xfrm>
            <a:off x="5486400" y="2895600"/>
            <a:ext cx="2620962" cy="2795587"/>
          </a:xfrm>
          <a:prstGeom prst="rect">
            <a:avLst/>
          </a:prstGeom>
          <a:noFill/>
          <a:ln>
            <a:noFill/>
          </a:ln>
        </p:spPr>
      </p:pic>
      <p:sp>
        <p:nvSpPr>
          <p:cNvPr id="235" name="Shape 235"/>
          <p:cNvSpPr txBox="1"/>
          <p:nvPr/>
        </p:nvSpPr>
        <p:spPr>
          <a:xfrm>
            <a:off x="2159000" y="2535236"/>
            <a:ext cx="3617911" cy="22796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lack of consistency</a:t>
            </a:r>
          </a:p>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too much memorization</a:t>
            </a:r>
          </a:p>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no guidance / help</a:t>
            </a:r>
          </a:p>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no context sensitivity</a:t>
            </a:r>
          </a:p>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poor response</a:t>
            </a:r>
          </a:p>
          <a:p>
            <a:pPr indent="0" lvl="0" marL="0" marR="0" rtl="0" algn="l">
              <a:lnSpc>
                <a:spcPct val="100000"/>
              </a:lnSpc>
              <a:spcBef>
                <a:spcPts val="0"/>
              </a:spcBef>
              <a:spcAft>
                <a:spcPts val="0"/>
              </a:spcAft>
              <a:buClr>
                <a:schemeClr val="dk1"/>
              </a:buClr>
              <a:buSzPct val="25000"/>
              <a:buFont typeface="Arial"/>
              <a:buNone/>
            </a:pPr>
            <a:r>
              <a:rPr b="1" i="0" lang="en-US" sz="2400" u="none" cap="none" strike="noStrike">
                <a:solidFill>
                  <a:schemeClr val="dk1"/>
                </a:solidFill>
                <a:latin typeface="Arial"/>
                <a:ea typeface="Arial"/>
                <a:cs typeface="Arial"/>
                <a:sym typeface="Arial"/>
              </a:rPr>
              <a:t>Arcane/unfriendly</a:t>
            </a:r>
          </a:p>
        </p:txBody>
      </p:sp>
      <p:sp>
        <p:nvSpPr>
          <p:cNvPr id="236" name="Shape 236"/>
          <p:cNvSpPr txBox="1"/>
          <p:nvPr/>
        </p:nvSpPr>
        <p:spPr>
          <a:xfrm>
            <a:off x="1752600" y="1981200"/>
            <a:ext cx="3332161"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1" lang="en-US" sz="2400" u="sng" cap="none" strike="noStrike">
                <a:solidFill>
                  <a:schemeClr val="dk1"/>
                </a:solidFill>
                <a:latin typeface="Helvetica Neue"/>
                <a:ea typeface="Helvetica Neue"/>
                <a:cs typeface="Helvetica Neue"/>
                <a:sym typeface="Helvetica Neue"/>
              </a:rPr>
              <a:t>Typical Design Errors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1" name="Shape 391"/>
        <p:cNvGrpSpPr/>
        <p:nvPr/>
      </p:nvGrpSpPr>
      <p:grpSpPr>
        <a:xfrm>
          <a:off x="0" y="0"/>
          <a:ext cx="0" cy="0"/>
          <a:chOff x="0" y="0"/>
          <a:chExt cx="0" cy="0"/>
        </a:xfrm>
      </p:grpSpPr>
      <p:sp>
        <p:nvSpPr>
          <p:cNvPr id="392" name="Shape 39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93" name="Shape 39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94" name="Shape 394"/>
          <p:cNvSpPr txBox="1"/>
          <p:nvPr>
            <p:ph type="title"/>
          </p:nvPr>
        </p:nvSpPr>
        <p:spPr>
          <a:xfrm>
            <a:off x="1143000" y="1143000"/>
            <a:ext cx="73913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 Principles-III</a:t>
            </a:r>
          </a:p>
        </p:txBody>
      </p:sp>
      <p:sp>
        <p:nvSpPr>
          <p:cNvPr id="395" name="Shape 39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Maintain work product integrity</a:t>
            </a:r>
            <a:r>
              <a:rPr b="0" i="0" lang="en-US" sz="1600" u="none" cap="none" strike="noStrike">
                <a:solidFill>
                  <a:schemeClr val="dk1"/>
                </a:solidFill>
                <a:latin typeface="Helvetica Neue"/>
                <a:ea typeface="Helvetica Neue"/>
                <a:cs typeface="Helvetica Neue"/>
                <a:sym typeface="Helvetica Neue"/>
              </a:rPr>
              <a:t>—A work product (e.g., a form completed by the user, a user specified list) must be automatically saved so that it will not be lost if an error occurs.</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Readability</a:t>
            </a:r>
            <a:r>
              <a:rPr b="0" i="0" lang="en-US" sz="1600" u="none" cap="none" strike="noStrike">
                <a:solidFill>
                  <a:schemeClr val="dk1"/>
                </a:solidFill>
                <a:latin typeface="Helvetica Neue"/>
                <a:ea typeface="Helvetica Neue"/>
                <a:cs typeface="Helvetica Neue"/>
                <a:sym typeface="Helvetica Neue"/>
              </a:rPr>
              <a:t>—All information presented through the interface should be readable by young and old.</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Track state</a:t>
            </a:r>
            <a:r>
              <a:rPr b="0" i="0" lang="en-US" sz="1600" u="none" cap="none" strike="noStrike">
                <a:solidFill>
                  <a:schemeClr val="dk1"/>
                </a:solidFill>
                <a:latin typeface="Helvetica Neue"/>
                <a:ea typeface="Helvetica Neue"/>
                <a:cs typeface="Helvetica Neue"/>
                <a:sym typeface="Helvetica Neue"/>
              </a:rPr>
              <a:t>—When appropriate, the state of the user interaction should be tracked and stored so that a user can logoff and return later to pick up where she left off.</a:t>
            </a:r>
          </a:p>
          <a:p>
            <a:pPr indent="-342900" lvl="0" marL="342900" marR="0" rtl="0" algn="l">
              <a:lnSpc>
                <a:spcPct val="10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Visible navigation</a:t>
            </a:r>
            <a:r>
              <a:rPr b="0" i="0" lang="en-US" sz="1600" u="none" cap="none" strike="noStrike">
                <a:solidFill>
                  <a:schemeClr val="dk1"/>
                </a:solidFill>
                <a:latin typeface="Helvetica Neue"/>
                <a:ea typeface="Helvetica Neue"/>
                <a:cs typeface="Helvetica Neue"/>
                <a:sym typeface="Helvetica Neue"/>
              </a:rPr>
              <a:t>—A well-designed Web or Mobile App interface provides “the illusion that users are in the same place, with the work brought to them.”</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9" name="Shape 399"/>
        <p:cNvGrpSpPr/>
        <p:nvPr/>
      </p:nvGrpSpPr>
      <p:grpSpPr>
        <a:xfrm>
          <a:off x="0" y="0"/>
          <a:ext cx="0" cy="0"/>
          <a:chOff x="0" y="0"/>
          <a:chExt cx="0" cy="0"/>
        </a:xfrm>
      </p:grpSpPr>
      <p:sp>
        <p:nvSpPr>
          <p:cNvPr id="400" name="Shape 40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01" name="Shape 40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02" name="Shape 402"/>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 Workflow-I</a:t>
            </a:r>
          </a:p>
        </p:txBody>
      </p:sp>
      <p:sp>
        <p:nvSpPr>
          <p:cNvPr id="403" name="Shape 403"/>
          <p:cNvSpPr txBox="1"/>
          <p:nvPr>
            <p:ph idx="1" type="body"/>
          </p:nvPr>
        </p:nvSpPr>
        <p:spPr>
          <a:xfrm>
            <a:off x="1828800" y="2057400"/>
            <a:ext cx="6705599" cy="32766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Review information contained in the analysis model and refine as required.</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Develop a rough sketch of the Web or Mobile App interface layout.</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Map user objectives into specific interface actions.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Define a set of user tasks that are associated with each action.</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Storyboard screen images for each interface action.</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Refine interface layout and storyboards using input from aesthetic design.</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7" name="Shape 407"/>
        <p:cNvGrpSpPr/>
        <p:nvPr/>
      </p:nvGrpSpPr>
      <p:grpSpPr>
        <a:xfrm>
          <a:off x="0" y="0"/>
          <a:ext cx="0" cy="0"/>
          <a:chOff x="0" y="0"/>
          <a:chExt cx="0" cy="0"/>
        </a:xfrm>
      </p:grpSpPr>
      <p:sp>
        <p:nvSpPr>
          <p:cNvPr id="408" name="Shape 40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09" name="Shape 40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10" name="Shape 410"/>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Mapping User Objectives</a:t>
            </a:r>
          </a:p>
        </p:txBody>
      </p:sp>
      <p:pic>
        <p:nvPicPr>
          <p:cNvPr id="411" name="Shape 411"/>
          <p:cNvPicPr preferRelativeResize="0"/>
          <p:nvPr/>
        </p:nvPicPr>
        <p:blipFill rotWithShape="1">
          <a:blip r:embed="rId3">
            <a:alphaModFix/>
          </a:blip>
          <a:srcRect b="0" l="0" r="0" t="0"/>
          <a:stretch/>
        </p:blipFill>
        <p:spPr>
          <a:xfrm>
            <a:off x="1981200" y="1752600"/>
            <a:ext cx="6281737" cy="4027487"/>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5" name="Shape 415"/>
        <p:cNvGrpSpPr/>
        <p:nvPr/>
      </p:nvGrpSpPr>
      <p:grpSpPr>
        <a:xfrm>
          <a:off x="0" y="0"/>
          <a:ext cx="0" cy="0"/>
          <a:chOff x="0" y="0"/>
          <a:chExt cx="0" cy="0"/>
        </a:xfrm>
      </p:grpSpPr>
      <p:sp>
        <p:nvSpPr>
          <p:cNvPr id="416" name="Shape 41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17" name="Shape 41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18" name="Shape 418"/>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Design Workflow-II</a:t>
            </a:r>
          </a:p>
        </p:txBody>
      </p:sp>
      <p:sp>
        <p:nvSpPr>
          <p:cNvPr id="419" name="Shape 419"/>
          <p:cNvSpPr txBox="1"/>
          <p:nvPr>
            <p:ph idx="1" type="body"/>
          </p:nvPr>
        </p:nvSpPr>
        <p:spPr>
          <a:xfrm>
            <a:off x="1828800" y="1905000"/>
            <a:ext cx="6629400"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Identify user interface objects that are required to implement the interface.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Develop a procedural representation of the user’s interaction with the interface.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Develop a behavioral representation of the interface.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Describe the interface layout for each state.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Refine and review the interface design model.</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3" name="Shape 423"/>
        <p:cNvGrpSpPr/>
        <p:nvPr/>
      </p:nvGrpSpPr>
      <p:grpSpPr>
        <a:xfrm>
          <a:off x="0" y="0"/>
          <a:ext cx="0" cy="0"/>
          <a:chOff x="0" y="0"/>
          <a:chExt cx="0" cy="0"/>
        </a:xfrm>
      </p:grpSpPr>
      <p:sp>
        <p:nvSpPr>
          <p:cNvPr id="424" name="Shape 42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25" name="Shape 42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26" name="Shape 426"/>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Aesthetic Design</a:t>
            </a:r>
          </a:p>
        </p:txBody>
      </p:sp>
      <p:sp>
        <p:nvSpPr>
          <p:cNvPr id="427" name="Shape 42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Don’t be afraid of white space.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Emphasize content.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Organize layout elements from top-left to bottom right.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Group navigation, content, and function geographically within the page.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Don’t extend your real estate with the scrolling bar.</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Consider resolution and browser window size when designing layout.</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1" name="Shape 431"/>
        <p:cNvGrpSpPr/>
        <p:nvPr/>
      </p:nvGrpSpPr>
      <p:grpSpPr>
        <a:xfrm>
          <a:off x="0" y="0"/>
          <a:ext cx="0" cy="0"/>
          <a:chOff x="0" y="0"/>
          <a:chExt cx="0" cy="0"/>
        </a:xfrm>
      </p:grpSpPr>
      <p:sp>
        <p:nvSpPr>
          <p:cNvPr id="432" name="Shape 43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33" name="Shape 43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34" name="Shape 434"/>
          <p:cNvSpPr txBox="1"/>
          <p:nvPr>
            <p:ph type="title"/>
          </p:nvPr>
        </p:nvSpPr>
        <p:spPr>
          <a:xfrm>
            <a:off x="1295400" y="1066800"/>
            <a:ext cx="5632450"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Evaluation Cycle</a:t>
            </a:r>
          </a:p>
        </p:txBody>
      </p:sp>
      <p:pic>
        <p:nvPicPr>
          <p:cNvPr id="435" name="Shape 435"/>
          <p:cNvPicPr preferRelativeResize="0"/>
          <p:nvPr/>
        </p:nvPicPr>
        <p:blipFill rotWithShape="1">
          <a:blip r:embed="rId3">
            <a:alphaModFix/>
          </a:blip>
          <a:srcRect b="0" l="0" r="0" t="0"/>
          <a:stretch/>
        </p:blipFill>
        <p:spPr>
          <a:xfrm>
            <a:off x="3276600" y="1905000"/>
            <a:ext cx="3429000" cy="419099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2" name="Shape 24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3" name="Shape 243"/>
          <p:cNvSpPr txBox="1"/>
          <p:nvPr>
            <p:ph type="title"/>
          </p:nvPr>
        </p:nvSpPr>
        <p:spPr>
          <a:xfrm>
            <a:off x="1295400" y="1143000"/>
            <a:ext cx="485933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Golden Rules</a:t>
            </a:r>
          </a:p>
        </p:txBody>
      </p:sp>
      <p:sp>
        <p:nvSpPr>
          <p:cNvPr id="244" name="Shape 244"/>
          <p:cNvSpPr txBox="1"/>
          <p:nvPr>
            <p:ph idx="1" type="body"/>
          </p:nvPr>
        </p:nvSpPr>
        <p:spPr>
          <a:xfrm>
            <a:off x="1981200" y="2438400"/>
            <a:ext cx="5621337" cy="20621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800" u="none" cap="none" strike="noStrike">
                <a:solidFill>
                  <a:schemeClr val="folHlink"/>
                </a:solidFill>
                <a:latin typeface="Helvetica Neue"/>
                <a:ea typeface="Helvetica Neue"/>
                <a:cs typeface="Helvetica Neue"/>
                <a:sym typeface="Helvetica Neue"/>
              </a:rPr>
              <a:t>Place the user in control</a:t>
            </a:r>
          </a:p>
          <a:p>
            <a:pPr indent="-342900" lvl="0" marL="342900" marR="0" rtl="0" algn="l">
              <a:lnSpc>
                <a:spcPct val="100000"/>
              </a:lnSpc>
              <a:spcBef>
                <a:spcPts val="560"/>
              </a:spcBef>
              <a:spcAft>
                <a:spcPts val="0"/>
              </a:spcAft>
              <a:buClr>
                <a:schemeClr val="folHlink"/>
              </a:buClr>
              <a:buSzPct val="75000"/>
              <a:buFont typeface="Noto Symbol"/>
              <a:buChar char="■"/>
            </a:pPr>
            <a:r>
              <a:rPr b="0" i="0" lang="en-US" sz="2800" u="none" cap="none" strike="noStrike">
                <a:solidFill>
                  <a:schemeClr val="folHlink"/>
                </a:solidFill>
                <a:latin typeface="Helvetica Neue"/>
                <a:ea typeface="Helvetica Neue"/>
                <a:cs typeface="Helvetica Neue"/>
                <a:sym typeface="Helvetica Neue"/>
              </a:rPr>
              <a:t>Reduce the user’s memory load</a:t>
            </a:r>
          </a:p>
          <a:p>
            <a:pPr indent="-342900" lvl="0" marL="342900" marR="0" rtl="0" algn="l">
              <a:lnSpc>
                <a:spcPct val="100000"/>
              </a:lnSpc>
              <a:spcBef>
                <a:spcPts val="560"/>
              </a:spcBef>
              <a:spcAft>
                <a:spcPts val="0"/>
              </a:spcAft>
              <a:buClr>
                <a:schemeClr val="folHlink"/>
              </a:buClr>
              <a:buSzPct val="75000"/>
              <a:buFont typeface="Noto Symbol"/>
              <a:buChar char="■"/>
            </a:pPr>
            <a:r>
              <a:rPr b="0" i="0" lang="en-US" sz="2800" u="none" cap="none" strike="noStrike">
                <a:solidFill>
                  <a:schemeClr val="folHlink"/>
                </a:solidFill>
                <a:latin typeface="Helvetica Neue"/>
                <a:ea typeface="Helvetica Neue"/>
                <a:cs typeface="Helvetica Neue"/>
                <a:sym typeface="Helvetica Neue"/>
              </a:rPr>
              <a:t>Make the interface consistent</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8" name="Shape 248"/>
        <p:cNvGrpSpPr/>
        <p:nvPr/>
      </p:nvGrpSpPr>
      <p:grpSpPr>
        <a:xfrm>
          <a:off x="0" y="0"/>
          <a:ext cx="0" cy="0"/>
          <a:chOff x="0" y="0"/>
          <a:chExt cx="0" cy="0"/>
        </a:xfrm>
      </p:grpSpPr>
      <p:sp>
        <p:nvSpPr>
          <p:cNvPr id="249" name="Shape 24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50" name="Shape 25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1" name="Shape 251"/>
          <p:cNvSpPr txBox="1"/>
          <p:nvPr>
            <p:ph type="title"/>
          </p:nvPr>
        </p:nvSpPr>
        <p:spPr>
          <a:xfrm>
            <a:off x="1143000" y="1143000"/>
            <a:ext cx="7051674"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Place the User in Control</a:t>
            </a:r>
          </a:p>
        </p:txBody>
      </p:sp>
      <p:sp>
        <p:nvSpPr>
          <p:cNvPr id="252" name="Shape 252"/>
          <p:cNvSpPr txBox="1"/>
          <p:nvPr/>
        </p:nvSpPr>
        <p:spPr>
          <a:xfrm>
            <a:off x="2209800" y="1905000"/>
            <a:ext cx="6157912" cy="390207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Define interaction modes in a way that does not force a user into unnecessary or undesired actions.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Provide for flexible interaction.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Allow user interaction to be interruptible and undoable.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Streamline interaction as skill levels advance and allow the interaction to be customized.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Hide technical internals from the casual user.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Design for direct interaction with objects that appear on the screen.</a:t>
            </a:r>
            <a:r>
              <a:rPr b="0" i="0" lang="en-US" sz="1800" u="none" cap="none" strike="noStrike">
                <a:solidFill>
                  <a:schemeClr val="dk1"/>
                </a:solidFill>
                <a:latin typeface="Quattrocento"/>
                <a:ea typeface="Quattrocento"/>
                <a:cs typeface="Quattrocento"/>
                <a:sym typeface="Quattrocento"/>
              </a:rPr>
              <a:t> </a:t>
            </a:r>
          </a:p>
        </p:txBody>
      </p:sp>
      <p:sp>
        <p:nvSpPr>
          <p:cNvPr id="253" name="Shape 253"/>
          <p:cNvSpPr txBox="1"/>
          <p:nvPr/>
        </p:nvSpPr>
        <p:spPr>
          <a:xfrm>
            <a:off x="1981200" y="19812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4" name="Shape 254"/>
          <p:cNvSpPr txBox="1"/>
          <p:nvPr/>
        </p:nvSpPr>
        <p:spPr>
          <a:xfrm>
            <a:off x="1981200" y="27432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5" name="Shape 255"/>
          <p:cNvSpPr txBox="1"/>
          <p:nvPr/>
        </p:nvSpPr>
        <p:spPr>
          <a:xfrm>
            <a:off x="1981200" y="32766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6" name="Shape 256"/>
          <p:cNvSpPr txBox="1"/>
          <p:nvPr/>
        </p:nvSpPr>
        <p:spPr>
          <a:xfrm>
            <a:off x="1981200" y="39624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7" name="Shape 257"/>
          <p:cNvSpPr txBox="1"/>
          <p:nvPr/>
        </p:nvSpPr>
        <p:spPr>
          <a:xfrm>
            <a:off x="1981200" y="47244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8" name="Shape 258"/>
          <p:cNvSpPr txBox="1"/>
          <p:nvPr/>
        </p:nvSpPr>
        <p:spPr>
          <a:xfrm>
            <a:off x="1981200" y="51816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2" name="Shape 262"/>
        <p:cNvGrpSpPr/>
        <p:nvPr/>
      </p:nvGrpSpPr>
      <p:grpSpPr>
        <a:xfrm>
          <a:off x="0" y="0"/>
          <a:ext cx="0" cy="0"/>
          <a:chOff x="0" y="0"/>
          <a:chExt cx="0" cy="0"/>
        </a:xfrm>
      </p:grpSpPr>
      <p:sp>
        <p:nvSpPr>
          <p:cNvPr id="263" name="Shape 26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4" name="Shape 26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5" name="Shape 265"/>
          <p:cNvSpPr txBox="1"/>
          <p:nvPr>
            <p:ph type="title"/>
          </p:nvPr>
        </p:nvSpPr>
        <p:spPr>
          <a:xfrm>
            <a:off x="1287462" y="1066800"/>
            <a:ext cx="7856537" cy="600075"/>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Reduce the User’s Memory Load</a:t>
            </a:r>
          </a:p>
        </p:txBody>
      </p:sp>
      <p:sp>
        <p:nvSpPr>
          <p:cNvPr id="266" name="Shape 266"/>
          <p:cNvSpPr txBox="1"/>
          <p:nvPr/>
        </p:nvSpPr>
        <p:spPr>
          <a:xfrm>
            <a:off x="2133600" y="2057400"/>
            <a:ext cx="6586536" cy="253047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Reduce demand on short-term memory.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Establish meaningful defaults.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Define shortcuts that are intuitive.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The visual layout of the interface should be based on a real world metaphor.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Disclose information in a progressive fashion.</a:t>
            </a:r>
          </a:p>
        </p:txBody>
      </p:sp>
      <p:sp>
        <p:nvSpPr>
          <p:cNvPr id="267" name="Shape 267"/>
          <p:cNvSpPr txBox="1"/>
          <p:nvPr/>
        </p:nvSpPr>
        <p:spPr>
          <a:xfrm>
            <a:off x="1905000" y="21336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8" name="Shape 268"/>
          <p:cNvSpPr txBox="1"/>
          <p:nvPr/>
        </p:nvSpPr>
        <p:spPr>
          <a:xfrm>
            <a:off x="1905000" y="26670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9" name="Shape 269"/>
          <p:cNvSpPr txBox="1"/>
          <p:nvPr/>
        </p:nvSpPr>
        <p:spPr>
          <a:xfrm>
            <a:off x="1905000" y="30480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0" name="Shape 270"/>
          <p:cNvSpPr txBox="1"/>
          <p:nvPr/>
        </p:nvSpPr>
        <p:spPr>
          <a:xfrm>
            <a:off x="1905000" y="35052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1" name="Shape 271"/>
          <p:cNvSpPr txBox="1"/>
          <p:nvPr/>
        </p:nvSpPr>
        <p:spPr>
          <a:xfrm>
            <a:off x="1905000" y="42672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77" name="Shape 27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8" name="Shape 278"/>
          <p:cNvSpPr txBox="1"/>
          <p:nvPr>
            <p:ph type="title"/>
          </p:nvPr>
        </p:nvSpPr>
        <p:spPr>
          <a:xfrm>
            <a:off x="1219200" y="990600"/>
            <a:ext cx="7015161" cy="70326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Make the Interface Consistent</a:t>
            </a:r>
          </a:p>
        </p:txBody>
      </p:sp>
      <p:sp>
        <p:nvSpPr>
          <p:cNvPr id="279" name="Shape 279"/>
          <p:cNvSpPr txBox="1"/>
          <p:nvPr/>
        </p:nvSpPr>
        <p:spPr>
          <a:xfrm>
            <a:off x="2265361" y="2209800"/>
            <a:ext cx="5888037" cy="253047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Allow the user to put the current task into a meaningful context.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Maintain consistency across a family of applications. </a:t>
            </a:r>
          </a:p>
          <a:p>
            <a:pPr indent="0" lvl="0" marL="0" marR="0" rtl="0" algn="l">
              <a:lnSpc>
                <a:spcPct val="100000"/>
              </a:lnSpc>
              <a:spcBef>
                <a:spcPts val="1000"/>
              </a:spcBef>
              <a:spcAft>
                <a:spcPts val="0"/>
              </a:spcAft>
              <a:buClr>
                <a:schemeClr val="dk1"/>
              </a:buClr>
              <a:buSzPct val="25000"/>
              <a:buFont typeface="Quattrocento"/>
              <a:buNone/>
            </a:pPr>
            <a:r>
              <a:rPr b="0" i="0" lang="en-US" sz="2000" u="none" cap="none" strike="noStrike">
                <a:solidFill>
                  <a:schemeClr val="dk1"/>
                </a:solidFill>
                <a:latin typeface="Quattrocento"/>
                <a:ea typeface="Quattrocento"/>
                <a:cs typeface="Quattrocento"/>
                <a:sym typeface="Quattrocento"/>
              </a:rPr>
              <a:t>If past interactive models have created user expectations, do not make changes unless there is a compelling reason to do so. </a:t>
            </a:r>
          </a:p>
        </p:txBody>
      </p:sp>
      <p:sp>
        <p:nvSpPr>
          <p:cNvPr id="280" name="Shape 280"/>
          <p:cNvSpPr txBox="1"/>
          <p:nvPr/>
        </p:nvSpPr>
        <p:spPr>
          <a:xfrm>
            <a:off x="1981200" y="22860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1" name="Shape 281"/>
          <p:cNvSpPr txBox="1"/>
          <p:nvPr/>
        </p:nvSpPr>
        <p:spPr>
          <a:xfrm>
            <a:off x="1981200" y="30480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2" name="Shape 282"/>
          <p:cNvSpPr txBox="1"/>
          <p:nvPr/>
        </p:nvSpPr>
        <p:spPr>
          <a:xfrm>
            <a:off x="1981200" y="3810000"/>
            <a:ext cx="152399" cy="152399"/>
          </a:xfrm>
          <a:prstGeom prst="rect">
            <a:avLst/>
          </a:prstGeom>
          <a:solidFill>
            <a:schemeClr val="folHlink"/>
          </a:solidFill>
          <a:ln cap="flat" cmpd="sng" w="9525">
            <a:solidFill>
              <a:schemeClr val="folHlink"/>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6" name="Shape 286"/>
        <p:cNvGrpSpPr/>
        <p:nvPr/>
      </p:nvGrpSpPr>
      <p:grpSpPr>
        <a:xfrm>
          <a:off x="0" y="0"/>
          <a:ext cx="0" cy="0"/>
          <a:chOff x="0" y="0"/>
          <a:chExt cx="0" cy="0"/>
        </a:xfrm>
      </p:grpSpPr>
      <p:sp>
        <p:nvSpPr>
          <p:cNvPr id="287" name="Shape 28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8" name="Shape 28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9" name="Shape 289"/>
          <p:cNvSpPr txBox="1"/>
          <p:nvPr>
            <p:ph type="title"/>
          </p:nvPr>
        </p:nvSpPr>
        <p:spPr>
          <a:xfrm>
            <a:off x="1219200" y="1066800"/>
            <a:ext cx="7661275" cy="70326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User Interface Design Models</a:t>
            </a:r>
          </a:p>
        </p:txBody>
      </p:sp>
      <p:sp>
        <p:nvSpPr>
          <p:cNvPr id="290" name="Shape 290"/>
          <p:cNvSpPr txBox="1"/>
          <p:nvPr>
            <p:ph idx="1" type="body"/>
          </p:nvPr>
        </p:nvSpPr>
        <p:spPr>
          <a:xfrm>
            <a:off x="1828800" y="1828800"/>
            <a:ext cx="6603999" cy="3733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User model </a:t>
            </a:r>
            <a:r>
              <a:rPr b="0" i="0" lang="en-US" sz="2400" u="none" cap="none" strike="noStrike">
                <a:solidFill>
                  <a:schemeClr val="dk1"/>
                </a:solidFill>
                <a:latin typeface="Helvetica Neue"/>
                <a:ea typeface="Helvetica Neue"/>
                <a:cs typeface="Helvetica Neue"/>
                <a:sym typeface="Helvetica Neue"/>
              </a:rPr>
              <a:t>— a profile of all end users of the system</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Design model </a:t>
            </a:r>
            <a:r>
              <a:rPr b="0" i="0" lang="en-US" sz="2400" u="none" cap="none" strike="noStrike">
                <a:solidFill>
                  <a:schemeClr val="dk1"/>
                </a:solidFill>
                <a:latin typeface="Helvetica Neue"/>
                <a:ea typeface="Helvetica Neue"/>
                <a:cs typeface="Helvetica Neue"/>
                <a:sym typeface="Helvetica Neue"/>
              </a:rPr>
              <a:t>— a design realization of the user model</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Mental model (system perception) </a:t>
            </a:r>
            <a:r>
              <a:rPr b="0" i="0" lang="en-US" sz="2400" u="none" cap="none" strike="noStrike">
                <a:solidFill>
                  <a:schemeClr val="dk1"/>
                </a:solidFill>
                <a:latin typeface="Helvetica Neue"/>
                <a:ea typeface="Helvetica Neue"/>
                <a:cs typeface="Helvetica Neue"/>
                <a:sym typeface="Helvetica Neue"/>
              </a:rPr>
              <a:t>— the user’s mental image of what the interface is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Implementation model </a:t>
            </a:r>
            <a:r>
              <a:rPr b="0" i="0" lang="en-US" sz="2400" u="none" cap="none" strike="noStrike">
                <a:solidFill>
                  <a:schemeClr val="dk1"/>
                </a:solidFill>
                <a:latin typeface="Helvetica Neue"/>
                <a:ea typeface="Helvetica Neue"/>
                <a:cs typeface="Helvetica Neue"/>
                <a:sym typeface="Helvetica Neue"/>
              </a:rPr>
              <a:t>— the interface “look and feel” coupled with supporting information that describe interface syntax and semantics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4" name="Shape 294"/>
        <p:cNvGrpSpPr/>
        <p:nvPr/>
      </p:nvGrpSpPr>
      <p:grpSpPr>
        <a:xfrm>
          <a:off x="0" y="0"/>
          <a:ext cx="0" cy="0"/>
          <a:chOff x="0" y="0"/>
          <a:chExt cx="0" cy="0"/>
        </a:xfrm>
      </p:grpSpPr>
      <p:sp>
        <p:nvSpPr>
          <p:cNvPr id="295" name="Shape 29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96" name="Shape 29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7" name="Shape 297"/>
          <p:cNvSpPr txBox="1"/>
          <p:nvPr>
            <p:ph type="title"/>
          </p:nvPr>
        </p:nvSpPr>
        <p:spPr>
          <a:xfrm>
            <a:off x="1295400" y="1066800"/>
            <a:ext cx="7239000" cy="600075"/>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User Interface Design Process</a:t>
            </a:r>
          </a:p>
        </p:txBody>
      </p:sp>
      <p:pic>
        <p:nvPicPr>
          <p:cNvPr id="298" name="Shape 298"/>
          <p:cNvPicPr preferRelativeResize="0"/>
          <p:nvPr/>
        </p:nvPicPr>
        <p:blipFill rotWithShape="1">
          <a:blip r:embed="rId3">
            <a:alphaModFix/>
          </a:blip>
          <a:srcRect b="0" l="0" r="0" t="0"/>
          <a:stretch/>
        </p:blipFill>
        <p:spPr>
          <a:xfrm>
            <a:off x="1905000" y="2286000"/>
            <a:ext cx="6770687" cy="3035300"/>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2" name="Shape 302"/>
        <p:cNvGrpSpPr/>
        <p:nvPr/>
      </p:nvGrpSpPr>
      <p:grpSpPr>
        <a:xfrm>
          <a:off x="0" y="0"/>
          <a:ext cx="0" cy="0"/>
          <a:chOff x="0" y="0"/>
          <a:chExt cx="0" cy="0"/>
        </a:xfrm>
      </p:grpSpPr>
      <p:sp>
        <p:nvSpPr>
          <p:cNvPr id="303" name="Shape 30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4" name="Shape 30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5" name="Shape 305"/>
          <p:cNvSpPr txBox="1"/>
          <p:nvPr>
            <p:ph type="title"/>
          </p:nvPr>
        </p:nvSpPr>
        <p:spPr>
          <a:xfrm>
            <a:off x="1219200" y="1143000"/>
            <a:ext cx="4206874"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Analysis</a:t>
            </a:r>
          </a:p>
        </p:txBody>
      </p:sp>
      <p:sp>
        <p:nvSpPr>
          <p:cNvPr id="306" name="Shape 306"/>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Interface analysis means understanding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(1) the people (end-users) who will interact with the system through the interface;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(2) the tasks that end-users must perform to do their work,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(3) the content that is presented as part of the interface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 (4) the environment in which these tasks will be conducted</a:t>
            </a:r>
            <a:r>
              <a:rPr b="1" i="0" lang="en-US" sz="2000" u="none" cap="none" strike="noStrike">
                <a:solidFill>
                  <a:schemeClr val="dk1"/>
                </a:solidFill>
                <a:latin typeface="Helvetica Neue"/>
                <a:ea typeface="Helvetica Neue"/>
                <a:cs typeface="Helvetica Neue"/>
                <a:sym typeface="Helvetica Neue"/>
              </a:rPr>
              <a:t>.</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