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6858000" cx="9144000"/>
  <p:notesSz cx="6858000" cy="9144000"/>
  <p:embeddedFontLst>
    <p:embeddedFont>
      <p:font typeface="Quattrocento"/>
      <p:regular r:id="rId42"/>
      <p:bold r:id="rId43"/>
    </p:embeddedFont>
    <p:embeddedFont>
      <p:font typeface="Helvetica Neue"/>
      <p:regular r:id="rId44"/>
      <p:bold r:id="rId45"/>
      <p:italic r:id="rId46"/>
      <p:boldItalic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2" Type="http://schemas.openxmlformats.org/officeDocument/2006/relationships/font" Target="fonts/Quattrocento-regular.fntdata"/><Relationship Id="rId41" Type="http://schemas.openxmlformats.org/officeDocument/2006/relationships/slide" Target="slides/slide35.xml"/><Relationship Id="rId22" Type="http://schemas.openxmlformats.org/officeDocument/2006/relationships/slide" Target="slides/slide16.xml"/><Relationship Id="rId44" Type="http://schemas.openxmlformats.org/officeDocument/2006/relationships/font" Target="fonts/HelveticaNeue-regular.fntdata"/><Relationship Id="rId21" Type="http://schemas.openxmlformats.org/officeDocument/2006/relationships/slide" Target="slides/slide15.xml"/><Relationship Id="rId43" Type="http://schemas.openxmlformats.org/officeDocument/2006/relationships/font" Target="fonts/Quattrocento-bold.fntdata"/><Relationship Id="rId24" Type="http://schemas.openxmlformats.org/officeDocument/2006/relationships/slide" Target="slides/slide18.xml"/><Relationship Id="rId46" Type="http://schemas.openxmlformats.org/officeDocument/2006/relationships/font" Target="fonts/HelveticaNeue-italic.fntdata"/><Relationship Id="rId23" Type="http://schemas.openxmlformats.org/officeDocument/2006/relationships/slide" Target="slides/slide17.xml"/><Relationship Id="rId45" Type="http://schemas.openxmlformats.org/officeDocument/2006/relationships/font" Target="fonts/HelveticaNeue-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47" Type="http://schemas.openxmlformats.org/officeDocument/2006/relationships/font" Target="fonts/HelveticaNeue-boldItalic.fntdata"/><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notesMaster" Target="notesMasters/notesMaster.xml"/><Relationship Id="rId6" Type="http://schemas.openxmlformats.org/officeDocument/2006/relationships/slide" Target="slides/slide.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2" name="Shape 2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8" name="Shape 298"/>
        <p:cNvGrpSpPr/>
        <p:nvPr/>
      </p:nvGrpSpPr>
      <p:grpSpPr>
        <a:xfrm>
          <a:off x="0" y="0"/>
          <a:ext cx="0" cy="0"/>
          <a:chOff x="0" y="0"/>
          <a:chExt cx="0" cy="0"/>
        </a:xfrm>
      </p:grpSpPr>
      <p:sp>
        <p:nvSpPr>
          <p:cNvPr id="299" name="Shape 29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0" name="Shape 3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8" name="Shape 3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4" name="Shape 314"/>
        <p:cNvGrpSpPr/>
        <p:nvPr/>
      </p:nvGrpSpPr>
      <p:grpSpPr>
        <a:xfrm>
          <a:off x="0" y="0"/>
          <a:ext cx="0" cy="0"/>
          <a:chOff x="0" y="0"/>
          <a:chExt cx="0" cy="0"/>
        </a:xfrm>
      </p:grpSpPr>
      <p:sp>
        <p:nvSpPr>
          <p:cNvPr id="315" name="Shape 31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6" name="Shape 3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2" name="Shape 322"/>
        <p:cNvGrpSpPr/>
        <p:nvPr/>
      </p:nvGrpSpPr>
      <p:grpSpPr>
        <a:xfrm>
          <a:off x="0" y="0"/>
          <a:ext cx="0" cy="0"/>
          <a:chOff x="0" y="0"/>
          <a:chExt cx="0" cy="0"/>
        </a:xfrm>
      </p:grpSpPr>
      <p:sp>
        <p:nvSpPr>
          <p:cNvPr id="323" name="Shape 32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24" name="Shape 3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0" name="Shape 330"/>
        <p:cNvGrpSpPr/>
        <p:nvPr/>
      </p:nvGrpSpPr>
      <p:grpSpPr>
        <a:xfrm>
          <a:off x="0" y="0"/>
          <a:ext cx="0" cy="0"/>
          <a:chOff x="0" y="0"/>
          <a:chExt cx="0" cy="0"/>
        </a:xfrm>
      </p:grpSpPr>
      <p:sp>
        <p:nvSpPr>
          <p:cNvPr id="331" name="Shape 33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2" name="Shape 3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8" name="Shape 338"/>
        <p:cNvGrpSpPr/>
        <p:nvPr/>
      </p:nvGrpSpPr>
      <p:grpSpPr>
        <a:xfrm>
          <a:off x="0" y="0"/>
          <a:ext cx="0" cy="0"/>
          <a:chOff x="0" y="0"/>
          <a:chExt cx="0" cy="0"/>
        </a:xfrm>
      </p:grpSpPr>
      <p:sp>
        <p:nvSpPr>
          <p:cNvPr id="339" name="Shape 33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40" name="Shape 3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6" name="Shape 346"/>
        <p:cNvGrpSpPr/>
        <p:nvPr/>
      </p:nvGrpSpPr>
      <p:grpSpPr>
        <a:xfrm>
          <a:off x="0" y="0"/>
          <a:ext cx="0" cy="0"/>
          <a:chOff x="0" y="0"/>
          <a:chExt cx="0" cy="0"/>
        </a:xfrm>
      </p:grpSpPr>
      <p:sp>
        <p:nvSpPr>
          <p:cNvPr id="347" name="Shape 34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48" name="Shape 3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4" name="Shape 354"/>
        <p:cNvGrpSpPr/>
        <p:nvPr/>
      </p:nvGrpSpPr>
      <p:grpSpPr>
        <a:xfrm>
          <a:off x="0" y="0"/>
          <a:ext cx="0" cy="0"/>
          <a:chOff x="0" y="0"/>
          <a:chExt cx="0" cy="0"/>
        </a:xfrm>
      </p:grpSpPr>
      <p:sp>
        <p:nvSpPr>
          <p:cNvPr id="355" name="Shape 35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6" name="Shape 3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2" name="Shape 362"/>
        <p:cNvGrpSpPr/>
        <p:nvPr/>
      </p:nvGrpSpPr>
      <p:grpSpPr>
        <a:xfrm>
          <a:off x="0" y="0"/>
          <a:ext cx="0" cy="0"/>
          <a:chOff x="0" y="0"/>
          <a:chExt cx="0" cy="0"/>
        </a:xfrm>
      </p:grpSpPr>
      <p:sp>
        <p:nvSpPr>
          <p:cNvPr id="363" name="Shape 36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64" name="Shape 3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26" name="Shape 2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0" name="Shape 370"/>
        <p:cNvGrpSpPr/>
        <p:nvPr/>
      </p:nvGrpSpPr>
      <p:grpSpPr>
        <a:xfrm>
          <a:off x="0" y="0"/>
          <a:ext cx="0" cy="0"/>
          <a:chOff x="0" y="0"/>
          <a:chExt cx="0" cy="0"/>
        </a:xfrm>
      </p:grpSpPr>
      <p:sp>
        <p:nvSpPr>
          <p:cNvPr id="371" name="Shape 37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72" name="Shape 3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8" name="Shape 378"/>
        <p:cNvGrpSpPr/>
        <p:nvPr/>
      </p:nvGrpSpPr>
      <p:grpSpPr>
        <a:xfrm>
          <a:off x="0" y="0"/>
          <a:ext cx="0" cy="0"/>
          <a:chOff x="0" y="0"/>
          <a:chExt cx="0" cy="0"/>
        </a:xfrm>
      </p:grpSpPr>
      <p:sp>
        <p:nvSpPr>
          <p:cNvPr id="379" name="Shape 37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80" name="Shape 3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6" name="Shape 386"/>
        <p:cNvGrpSpPr/>
        <p:nvPr/>
      </p:nvGrpSpPr>
      <p:grpSpPr>
        <a:xfrm>
          <a:off x="0" y="0"/>
          <a:ext cx="0" cy="0"/>
          <a:chOff x="0" y="0"/>
          <a:chExt cx="0" cy="0"/>
        </a:xfrm>
      </p:grpSpPr>
      <p:sp>
        <p:nvSpPr>
          <p:cNvPr id="387" name="Shape 38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88" name="Shape 3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4" name="Shape 394"/>
        <p:cNvGrpSpPr/>
        <p:nvPr/>
      </p:nvGrpSpPr>
      <p:grpSpPr>
        <a:xfrm>
          <a:off x="0" y="0"/>
          <a:ext cx="0" cy="0"/>
          <a:chOff x="0" y="0"/>
          <a:chExt cx="0" cy="0"/>
        </a:xfrm>
      </p:grpSpPr>
      <p:sp>
        <p:nvSpPr>
          <p:cNvPr id="395" name="Shape 39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96" name="Shape 3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2" name="Shape 402"/>
        <p:cNvGrpSpPr/>
        <p:nvPr/>
      </p:nvGrpSpPr>
      <p:grpSpPr>
        <a:xfrm>
          <a:off x="0" y="0"/>
          <a:ext cx="0" cy="0"/>
          <a:chOff x="0" y="0"/>
          <a:chExt cx="0" cy="0"/>
        </a:xfrm>
      </p:grpSpPr>
      <p:sp>
        <p:nvSpPr>
          <p:cNvPr id="403" name="Shape 40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04" name="Shape 40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0" name="Shape 410"/>
        <p:cNvGrpSpPr/>
        <p:nvPr/>
      </p:nvGrpSpPr>
      <p:grpSpPr>
        <a:xfrm>
          <a:off x="0" y="0"/>
          <a:ext cx="0" cy="0"/>
          <a:chOff x="0" y="0"/>
          <a:chExt cx="0" cy="0"/>
        </a:xfrm>
      </p:grpSpPr>
      <p:sp>
        <p:nvSpPr>
          <p:cNvPr id="411" name="Shape 41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12" name="Shape 4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8" name="Shape 418"/>
        <p:cNvGrpSpPr/>
        <p:nvPr/>
      </p:nvGrpSpPr>
      <p:grpSpPr>
        <a:xfrm>
          <a:off x="0" y="0"/>
          <a:ext cx="0" cy="0"/>
          <a:chOff x="0" y="0"/>
          <a:chExt cx="0" cy="0"/>
        </a:xfrm>
      </p:grpSpPr>
      <p:sp>
        <p:nvSpPr>
          <p:cNvPr id="419" name="Shape 41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20" name="Shape 42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7" name="Shape 427"/>
        <p:cNvGrpSpPr/>
        <p:nvPr/>
      </p:nvGrpSpPr>
      <p:grpSpPr>
        <a:xfrm>
          <a:off x="0" y="0"/>
          <a:ext cx="0" cy="0"/>
          <a:chOff x="0" y="0"/>
          <a:chExt cx="0" cy="0"/>
        </a:xfrm>
      </p:grpSpPr>
      <p:sp>
        <p:nvSpPr>
          <p:cNvPr id="428" name="Shape 42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29" name="Shape 4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5" name="Shape 435"/>
        <p:cNvGrpSpPr/>
        <p:nvPr/>
      </p:nvGrpSpPr>
      <p:grpSpPr>
        <a:xfrm>
          <a:off x="0" y="0"/>
          <a:ext cx="0" cy="0"/>
          <a:chOff x="0" y="0"/>
          <a:chExt cx="0" cy="0"/>
        </a:xfrm>
      </p:grpSpPr>
      <p:sp>
        <p:nvSpPr>
          <p:cNvPr id="436" name="Shape 43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37" name="Shape 4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3" name="Shape 443"/>
        <p:cNvGrpSpPr/>
        <p:nvPr/>
      </p:nvGrpSpPr>
      <p:grpSpPr>
        <a:xfrm>
          <a:off x="0" y="0"/>
          <a:ext cx="0" cy="0"/>
          <a:chOff x="0" y="0"/>
          <a:chExt cx="0" cy="0"/>
        </a:xfrm>
      </p:grpSpPr>
      <p:sp>
        <p:nvSpPr>
          <p:cNvPr id="444" name="Shape 44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45" name="Shape 44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4" name="Shape 2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1" name="Shape 451"/>
        <p:cNvGrpSpPr/>
        <p:nvPr/>
      </p:nvGrpSpPr>
      <p:grpSpPr>
        <a:xfrm>
          <a:off x="0" y="0"/>
          <a:ext cx="0" cy="0"/>
          <a:chOff x="0" y="0"/>
          <a:chExt cx="0" cy="0"/>
        </a:xfrm>
      </p:grpSpPr>
      <p:sp>
        <p:nvSpPr>
          <p:cNvPr id="452" name="Shape 45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53" name="Shape 4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9" name="Shape 459"/>
        <p:cNvGrpSpPr/>
        <p:nvPr/>
      </p:nvGrpSpPr>
      <p:grpSpPr>
        <a:xfrm>
          <a:off x="0" y="0"/>
          <a:ext cx="0" cy="0"/>
          <a:chOff x="0" y="0"/>
          <a:chExt cx="0" cy="0"/>
        </a:xfrm>
      </p:grpSpPr>
      <p:sp>
        <p:nvSpPr>
          <p:cNvPr id="460" name="Shape 46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61" name="Shape 46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7" name="Shape 467"/>
        <p:cNvGrpSpPr/>
        <p:nvPr/>
      </p:nvGrpSpPr>
      <p:grpSpPr>
        <a:xfrm>
          <a:off x="0" y="0"/>
          <a:ext cx="0" cy="0"/>
          <a:chOff x="0" y="0"/>
          <a:chExt cx="0" cy="0"/>
        </a:xfrm>
      </p:grpSpPr>
      <p:sp>
        <p:nvSpPr>
          <p:cNvPr id="468" name="Shape 46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69" name="Shape 4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5" name="Shape 475"/>
        <p:cNvGrpSpPr/>
        <p:nvPr/>
      </p:nvGrpSpPr>
      <p:grpSpPr>
        <a:xfrm>
          <a:off x="0" y="0"/>
          <a:ext cx="0" cy="0"/>
          <a:chOff x="0" y="0"/>
          <a:chExt cx="0" cy="0"/>
        </a:xfrm>
      </p:grpSpPr>
      <p:sp>
        <p:nvSpPr>
          <p:cNvPr id="476" name="Shape 47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77" name="Shape 47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3" name="Shape 483"/>
        <p:cNvGrpSpPr/>
        <p:nvPr/>
      </p:nvGrpSpPr>
      <p:grpSpPr>
        <a:xfrm>
          <a:off x="0" y="0"/>
          <a:ext cx="0" cy="0"/>
          <a:chOff x="0" y="0"/>
          <a:chExt cx="0" cy="0"/>
        </a:xfrm>
      </p:grpSpPr>
      <p:sp>
        <p:nvSpPr>
          <p:cNvPr id="484" name="Shape 48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85" name="Shape 4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1" name="Shape 491"/>
        <p:cNvGrpSpPr/>
        <p:nvPr/>
      </p:nvGrpSpPr>
      <p:grpSpPr>
        <a:xfrm>
          <a:off x="0" y="0"/>
          <a:ext cx="0" cy="0"/>
          <a:chOff x="0" y="0"/>
          <a:chExt cx="0" cy="0"/>
        </a:xfrm>
      </p:grpSpPr>
      <p:sp>
        <p:nvSpPr>
          <p:cNvPr id="492" name="Shape 49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93" name="Shape 4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0" name="Shape 250"/>
        <p:cNvGrpSpPr/>
        <p:nvPr/>
      </p:nvGrpSpPr>
      <p:grpSpPr>
        <a:xfrm>
          <a:off x="0" y="0"/>
          <a:ext cx="0" cy="0"/>
          <a:chOff x="0" y="0"/>
          <a:chExt cx="0" cy="0"/>
        </a:xfrm>
      </p:grpSpPr>
      <p:sp>
        <p:nvSpPr>
          <p:cNvPr id="251" name="Shape 25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2" name="Shape 25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0" name="Shape 2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6" name="Shape 266"/>
        <p:cNvGrpSpPr/>
        <p:nvPr/>
      </p:nvGrpSpPr>
      <p:grpSpPr>
        <a:xfrm>
          <a:off x="0" y="0"/>
          <a:ext cx="0" cy="0"/>
          <a:chOff x="0" y="0"/>
          <a:chExt cx="0" cy="0"/>
        </a:xfrm>
      </p:grpSpPr>
      <p:sp>
        <p:nvSpPr>
          <p:cNvPr id="267" name="Shape 26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8" name="Shape 26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4" name="Shape 274"/>
        <p:cNvGrpSpPr/>
        <p:nvPr/>
      </p:nvGrpSpPr>
      <p:grpSpPr>
        <a:xfrm>
          <a:off x="0" y="0"/>
          <a:ext cx="0" cy="0"/>
          <a:chOff x="0" y="0"/>
          <a:chExt cx="0" cy="0"/>
        </a:xfrm>
      </p:grpSpPr>
      <p:sp>
        <p:nvSpPr>
          <p:cNvPr id="275" name="Shape 27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6" name="Shape 2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4" name="Shape 2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1.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 Id="rId3" Type="http://schemas.openxmlformats.org/officeDocument/2006/relationships/image" Target="../media/image0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 Id="rId3" Type="http://schemas.openxmlformats.org/officeDocument/2006/relationships/image" Target="../media/image0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 Id="rId3" Type="http://schemas.openxmlformats.org/officeDocument/2006/relationships/image" Target="../media/image0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 Id="rId3" Type="http://schemas.openxmlformats.org/officeDocument/2006/relationships/image" Target="../media/image0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1.xml"/><Relationship Id="rId3" Type="http://schemas.openxmlformats.org/officeDocument/2006/relationships/image" Target="../media/image0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0.xml"/><Relationship Id="rId3" Type="http://schemas.openxmlformats.org/officeDocument/2006/relationships/image" Target="../media/image0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4.xml"/><Relationship Id="rId3" Type="http://schemas.openxmlformats.org/officeDocument/2006/relationships/image" Target="../media/image0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14</a:t>
            </a:r>
          </a:p>
        </p:txBody>
      </p:sp>
      <p:sp>
        <p:nvSpPr>
          <p:cNvPr id="214" name="Shape 21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Component-Level Design</a:t>
            </a:r>
          </a:p>
        </p:txBody>
      </p:sp>
      <p:sp>
        <p:nvSpPr>
          <p:cNvPr id="215" name="Shape 215"/>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ph type="title"/>
          </p:nvPr>
        </p:nvSpPr>
        <p:spPr>
          <a:xfrm>
            <a:off x="1901825" y="990600"/>
            <a:ext cx="5356225"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is a Component?</a:t>
            </a:r>
          </a:p>
        </p:txBody>
      </p:sp>
      <p:sp>
        <p:nvSpPr>
          <p:cNvPr id="223" name="Shape 22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2000" u="none" cap="none" strike="noStrike">
                <a:solidFill>
                  <a:schemeClr val="dk1"/>
                </a:solidFill>
                <a:latin typeface="Helvetica Neue"/>
                <a:ea typeface="Helvetica Neue"/>
                <a:cs typeface="Helvetica Neue"/>
                <a:sym typeface="Helvetica Neue"/>
              </a:rPr>
              <a:t>OMG Unified Modeling Language Specification</a:t>
            </a:r>
            <a:r>
              <a:rPr b="0" i="0" lang="en-US" sz="2000" u="none" cap="none" strike="noStrike">
                <a:solidFill>
                  <a:schemeClr val="dk1"/>
                </a:solidFill>
                <a:latin typeface="Helvetica Neue"/>
                <a:ea typeface="Helvetica Neue"/>
                <a:cs typeface="Helvetica Neue"/>
                <a:sym typeface="Helvetica Neue"/>
              </a:rPr>
              <a:t> [OMG01] defines a component as </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folHlink"/>
                </a:solidFill>
                <a:latin typeface="Helvetica Neue"/>
                <a:ea typeface="Helvetica Neue"/>
                <a:cs typeface="Helvetica Neue"/>
                <a:sym typeface="Helvetica Neue"/>
              </a:rPr>
              <a:t>“… a modular, deployable, and replaceable part of a system that encapsulates implementation and exposes a set of interfaces.”</a:t>
            </a:r>
            <a:r>
              <a:rPr b="0" i="0" lang="en-US" sz="1800" u="none" cap="none" strike="noStrike">
                <a:solidFill>
                  <a:srgbClr val="F3FF07"/>
                </a:solidFill>
                <a:latin typeface="Helvetica Neue"/>
                <a:ea typeface="Helvetica Neue"/>
                <a:cs typeface="Helvetica Neue"/>
                <a:sym typeface="Helvetica Neue"/>
              </a:rPr>
              <a:t>”</a:t>
            </a:r>
          </a:p>
          <a:p>
            <a:pPr indent="-342900" lvl="0" marL="342900" marR="0" rtl="0" algn="l">
              <a:lnSpc>
                <a:spcPct val="90000"/>
              </a:lnSpc>
              <a:spcBef>
                <a:spcPts val="400"/>
              </a:spcBef>
              <a:spcAft>
                <a:spcPts val="0"/>
              </a:spcAft>
              <a:buClr>
                <a:schemeClr val="folHlink"/>
              </a:buClr>
              <a:buSzPct val="75000"/>
              <a:buFont typeface="Noto Symbol"/>
              <a:buChar char="■"/>
            </a:pPr>
            <a:r>
              <a:rPr b="0" i="1" lang="en-US" sz="2000" u="none" cap="none" strike="noStrike">
                <a:solidFill>
                  <a:schemeClr val="folHlink"/>
                </a:solidFill>
                <a:latin typeface="Helvetica Neue"/>
                <a:ea typeface="Helvetica Neue"/>
                <a:cs typeface="Helvetica Neue"/>
                <a:sym typeface="Helvetica Neue"/>
              </a:rPr>
              <a:t>OO view:</a:t>
            </a:r>
            <a:r>
              <a:rPr b="0" i="0" lang="en-US" sz="2000" u="none" cap="none" strike="noStrike">
                <a:solidFill>
                  <a:schemeClr val="dk1"/>
                </a:solidFill>
                <a:latin typeface="Helvetica Neue"/>
                <a:ea typeface="Helvetica Neue"/>
                <a:cs typeface="Helvetica Neue"/>
                <a:sym typeface="Helvetica Neue"/>
              </a:rPr>
              <a:t>  a component contains a set of collaborating classes</a:t>
            </a:r>
          </a:p>
          <a:p>
            <a:pPr indent="-342900" lvl="0" marL="342900" marR="0" rtl="0" algn="l">
              <a:lnSpc>
                <a:spcPct val="90000"/>
              </a:lnSpc>
              <a:spcBef>
                <a:spcPts val="400"/>
              </a:spcBef>
              <a:spcAft>
                <a:spcPts val="0"/>
              </a:spcAft>
              <a:buClr>
                <a:schemeClr val="folHlink"/>
              </a:buClr>
              <a:buSzPct val="75000"/>
              <a:buFont typeface="Noto Symbol"/>
              <a:buChar char="■"/>
            </a:pPr>
            <a:r>
              <a:rPr b="0" i="1" lang="en-US" sz="2000" u="none" cap="none" strike="noStrike">
                <a:solidFill>
                  <a:schemeClr val="folHlink"/>
                </a:solidFill>
                <a:latin typeface="Helvetica Neue"/>
                <a:ea typeface="Helvetica Neue"/>
                <a:cs typeface="Helvetica Neue"/>
                <a:sym typeface="Helvetica Neue"/>
              </a:rPr>
              <a:t>Conventional view:</a:t>
            </a:r>
            <a:r>
              <a:rPr b="0" i="0" lang="en-US" sz="2000" u="none" cap="none" strike="noStrike">
                <a:solidFill>
                  <a:schemeClr val="dk1"/>
                </a:solidFill>
                <a:latin typeface="Helvetica Neue"/>
                <a:ea typeface="Helvetica Neue"/>
                <a:cs typeface="Helvetica Neue"/>
                <a:sym typeface="Helvetica Neue"/>
              </a:rPr>
              <a:t> a component contains processing logic, the internal data structures that are required to implement the processing logic, and an interface that enables the component to be invoked and data to be passed to it.</a:t>
            </a:r>
          </a:p>
          <a:p>
            <a:pPr indent="-342900" lvl="0" marL="342900" marR="0" rtl="0" algn="l">
              <a:spcBef>
                <a:spcPts val="400"/>
              </a:spcBef>
              <a:spcAft>
                <a:spcPts val="0"/>
              </a:spcAft>
              <a:buClr>
                <a:schemeClr val="folHlink"/>
              </a:buClr>
              <a:buSzPct val="75000"/>
              <a:buFont typeface="Noto Symbol"/>
              <a:buNone/>
            </a:pPr>
            <a:r>
              <a:t/>
            </a:r>
            <a:endParaRPr b="0" i="0" sz="2000" u="none" cap="none" strike="noStrike">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3" name="Shape 293"/>
        <p:cNvGrpSpPr/>
        <p:nvPr/>
      </p:nvGrpSpPr>
      <p:grpSpPr>
        <a:xfrm>
          <a:off x="0" y="0"/>
          <a:ext cx="0" cy="0"/>
          <a:chOff x="0" y="0"/>
          <a:chExt cx="0" cy="0"/>
        </a:xfrm>
      </p:grpSpPr>
      <p:sp>
        <p:nvSpPr>
          <p:cNvPr id="294" name="Shape 29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95" name="Shape 29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6" name="Shape 296"/>
          <p:cNvSpPr txBox="1"/>
          <p:nvPr>
            <p:ph type="title"/>
          </p:nvPr>
        </p:nvSpPr>
        <p:spPr>
          <a:xfrm>
            <a:off x="1260475" y="838200"/>
            <a:ext cx="6623049" cy="874711"/>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Collaboration Diagram</a:t>
            </a:r>
          </a:p>
        </p:txBody>
      </p:sp>
      <p:pic>
        <p:nvPicPr>
          <p:cNvPr id="297" name="Shape 297"/>
          <p:cNvPicPr preferRelativeResize="0"/>
          <p:nvPr/>
        </p:nvPicPr>
        <p:blipFill rotWithShape="1">
          <a:blip r:embed="rId3">
            <a:alphaModFix/>
          </a:blip>
          <a:srcRect b="0" l="0" r="0" t="0"/>
          <a:stretch/>
        </p:blipFill>
        <p:spPr>
          <a:xfrm>
            <a:off x="2133600" y="1981200"/>
            <a:ext cx="5476874" cy="3792536"/>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1" name="Shape 301"/>
        <p:cNvGrpSpPr/>
        <p:nvPr/>
      </p:nvGrpSpPr>
      <p:grpSpPr>
        <a:xfrm>
          <a:off x="0" y="0"/>
          <a:ext cx="0" cy="0"/>
          <a:chOff x="0" y="0"/>
          <a:chExt cx="0" cy="0"/>
        </a:xfrm>
      </p:grpSpPr>
      <p:sp>
        <p:nvSpPr>
          <p:cNvPr id="302" name="Shape 30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3" name="Shape 30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4" name="Shape 304"/>
          <p:cNvSpPr txBox="1"/>
          <p:nvPr>
            <p:ph type="title"/>
          </p:nvPr>
        </p:nvSpPr>
        <p:spPr>
          <a:xfrm>
            <a:off x="1295400" y="1066800"/>
            <a:ext cx="3821112"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Refactoring</a:t>
            </a:r>
          </a:p>
        </p:txBody>
      </p:sp>
      <p:pic>
        <p:nvPicPr>
          <p:cNvPr id="305" name="Shape 305"/>
          <p:cNvPicPr preferRelativeResize="0"/>
          <p:nvPr/>
        </p:nvPicPr>
        <p:blipFill rotWithShape="1">
          <a:blip r:embed="rId3">
            <a:alphaModFix/>
          </a:blip>
          <a:srcRect b="0" l="0" r="0" t="0"/>
          <a:stretch/>
        </p:blipFill>
        <p:spPr>
          <a:xfrm>
            <a:off x="1905000" y="2209800"/>
            <a:ext cx="5778499" cy="3328986"/>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9" name="Shape 309"/>
        <p:cNvGrpSpPr/>
        <p:nvPr/>
      </p:nvGrpSpPr>
      <p:grpSpPr>
        <a:xfrm>
          <a:off x="0" y="0"/>
          <a:ext cx="0" cy="0"/>
          <a:chOff x="0" y="0"/>
          <a:chExt cx="0" cy="0"/>
        </a:xfrm>
      </p:grpSpPr>
      <p:sp>
        <p:nvSpPr>
          <p:cNvPr id="310" name="Shape 31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1" name="Shape 31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2" name="Shape 312"/>
          <p:cNvSpPr txBox="1"/>
          <p:nvPr>
            <p:ph type="title"/>
          </p:nvPr>
        </p:nvSpPr>
        <p:spPr>
          <a:xfrm>
            <a:off x="1295400" y="1143000"/>
            <a:ext cx="4860924" cy="6461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Activity Diagram</a:t>
            </a:r>
          </a:p>
        </p:txBody>
      </p:sp>
      <p:pic>
        <p:nvPicPr>
          <p:cNvPr id="313" name="Shape 313"/>
          <p:cNvPicPr preferRelativeResize="0"/>
          <p:nvPr/>
        </p:nvPicPr>
        <p:blipFill rotWithShape="1">
          <a:blip r:embed="rId3">
            <a:alphaModFix/>
          </a:blip>
          <a:srcRect b="0" l="0" r="0" t="0"/>
          <a:stretch/>
        </p:blipFill>
        <p:spPr>
          <a:xfrm>
            <a:off x="5105400" y="1066800"/>
            <a:ext cx="2997199" cy="5214937"/>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7" name="Shape 317"/>
        <p:cNvGrpSpPr/>
        <p:nvPr/>
      </p:nvGrpSpPr>
      <p:grpSpPr>
        <a:xfrm>
          <a:off x="0" y="0"/>
          <a:ext cx="0" cy="0"/>
          <a:chOff x="0" y="0"/>
          <a:chExt cx="0" cy="0"/>
        </a:xfrm>
      </p:grpSpPr>
      <p:sp>
        <p:nvSpPr>
          <p:cNvPr id="318" name="Shape 31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9" name="Shape 31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0" name="Shape 320"/>
          <p:cNvSpPr txBox="1"/>
          <p:nvPr>
            <p:ph type="title"/>
          </p:nvPr>
        </p:nvSpPr>
        <p:spPr>
          <a:xfrm>
            <a:off x="1295400" y="1143000"/>
            <a:ext cx="3040061"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Statechart</a:t>
            </a:r>
          </a:p>
        </p:txBody>
      </p:sp>
      <p:pic>
        <p:nvPicPr>
          <p:cNvPr id="321" name="Shape 321"/>
          <p:cNvPicPr preferRelativeResize="0"/>
          <p:nvPr/>
        </p:nvPicPr>
        <p:blipFill rotWithShape="1">
          <a:blip r:embed="rId3">
            <a:alphaModFix/>
          </a:blip>
          <a:srcRect b="0" l="0" r="0" t="0"/>
          <a:stretch/>
        </p:blipFill>
        <p:spPr>
          <a:xfrm>
            <a:off x="4114800" y="990600"/>
            <a:ext cx="3721100" cy="5343525"/>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5" name="Shape 325"/>
        <p:cNvGrpSpPr/>
        <p:nvPr/>
      </p:nvGrpSpPr>
      <p:grpSpPr>
        <a:xfrm>
          <a:off x="0" y="0"/>
          <a:ext cx="0" cy="0"/>
          <a:chOff x="0" y="0"/>
          <a:chExt cx="0" cy="0"/>
        </a:xfrm>
      </p:grpSpPr>
      <p:sp>
        <p:nvSpPr>
          <p:cNvPr id="326" name="Shape 32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27" name="Shape 32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8" name="Shape 328"/>
          <p:cNvSpPr txBox="1"/>
          <p:nvPr>
            <p:ph type="title"/>
          </p:nvPr>
        </p:nvSpPr>
        <p:spPr>
          <a:xfrm>
            <a:off x="1219200" y="1066800"/>
            <a:ext cx="74676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Component Design for WebApps</a:t>
            </a:r>
          </a:p>
        </p:txBody>
      </p:sp>
      <p:sp>
        <p:nvSpPr>
          <p:cNvPr id="329" name="Shape 32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WebApp component is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(1) a well-defined cohesive function that manipulates content or provides computational or data processing for an end-user, or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(2) a cohesive package of content and functionality that provides end-user with some required capability. </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Therefore, component-level design for WebApps often incorporates elements of content design and functional design.</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3" name="Shape 333"/>
        <p:cNvGrpSpPr/>
        <p:nvPr/>
      </p:nvGrpSpPr>
      <p:grpSpPr>
        <a:xfrm>
          <a:off x="0" y="0"/>
          <a:ext cx="0" cy="0"/>
          <a:chOff x="0" y="0"/>
          <a:chExt cx="0" cy="0"/>
        </a:xfrm>
      </p:grpSpPr>
      <p:sp>
        <p:nvSpPr>
          <p:cNvPr id="334" name="Shape 33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35" name="Shape 33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36" name="Shape 336"/>
          <p:cNvSpPr txBox="1"/>
          <p:nvPr>
            <p:ph type="title"/>
          </p:nvPr>
        </p:nvSpPr>
        <p:spPr>
          <a:xfrm>
            <a:off x="1219200" y="990600"/>
            <a:ext cx="73152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Content Design for WebApps</a:t>
            </a:r>
          </a:p>
        </p:txBody>
      </p:sp>
      <p:sp>
        <p:nvSpPr>
          <p:cNvPr id="337" name="Shape 33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focuses on content objects and the manner in which they may be packaged for presentation to a WebApp end-user</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consider a Web-based video surveillance capability within </a:t>
            </a:r>
            <a:r>
              <a:rPr b="1" i="0" lang="en-US" sz="2000" u="none" cap="none" strike="noStrike">
                <a:solidFill>
                  <a:schemeClr val="dk1"/>
                </a:solidFill>
                <a:latin typeface="Arial"/>
                <a:ea typeface="Arial"/>
                <a:cs typeface="Arial"/>
                <a:sym typeface="Arial"/>
              </a:rPr>
              <a:t>SafeHomeAssured.com</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potential content components can be defined for the video surveillance capability: </a:t>
            </a:r>
          </a:p>
          <a:p>
            <a:pPr indent="-228600" lvl="2" marL="1143000" marR="0" rtl="0" algn="l">
              <a:lnSpc>
                <a:spcPct val="90000"/>
              </a:lnSpc>
              <a:spcBef>
                <a:spcPts val="320"/>
              </a:spcBef>
              <a:spcAft>
                <a:spcPts val="0"/>
              </a:spcAft>
              <a:buClr>
                <a:schemeClr val="dk2"/>
              </a:buClr>
              <a:buSzPct val="100000"/>
              <a:buFont typeface="Quattrocento"/>
              <a:buChar char="•"/>
            </a:pPr>
            <a:r>
              <a:rPr b="0" i="0" lang="en-US" sz="1600" u="none" cap="none" strike="noStrike">
                <a:solidFill>
                  <a:schemeClr val="dk1"/>
                </a:solidFill>
                <a:latin typeface="Quattrocento"/>
                <a:ea typeface="Quattrocento"/>
                <a:cs typeface="Quattrocento"/>
                <a:sym typeface="Quattrocento"/>
              </a:rPr>
              <a:t>(1) the content objects that represent the space layout (the floor plan) with additional icons representing the location of sensors and video cameras; </a:t>
            </a:r>
          </a:p>
          <a:p>
            <a:pPr indent="-228600" lvl="2" marL="1143000" marR="0" rtl="0" algn="l">
              <a:lnSpc>
                <a:spcPct val="90000"/>
              </a:lnSpc>
              <a:spcBef>
                <a:spcPts val="320"/>
              </a:spcBef>
              <a:spcAft>
                <a:spcPts val="0"/>
              </a:spcAft>
              <a:buClr>
                <a:schemeClr val="dk2"/>
              </a:buClr>
              <a:buSzPct val="100000"/>
              <a:buFont typeface="Quattrocento"/>
              <a:buChar char="•"/>
            </a:pPr>
            <a:r>
              <a:rPr b="0" i="0" lang="en-US" sz="1600" u="none" cap="none" strike="noStrike">
                <a:solidFill>
                  <a:schemeClr val="dk1"/>
                </a:solidFill>
                <a:latin typeface="Quattrocento"/>
                <a:ea typeface="Quattrocento"/>
                <a:cs typeface="Quattrocento"/>
                <a:sym typeface="Quattrocento"/>
              </a:rPr>
              <a:t>(2) the collection of thumbnail video captures (each an separate data object), and </a:t>
            </a:r>
          </a:p>
          <a:p>
            <a:pPr indent="-228600" lvl="2" marL="1143000" marR="0" rtl="0" algn="l">
              <a:lnSpc>
                <a:spcPct val="90000"/>
              </a:lnSpc>
              <a:spcBef>
                <a:spcPts val="320"/>
              </a:spcBef>
              <a:spcAft>
                <a:spcPts val="0"/>
              </a:spcAft>
              <a:buClr>
                <a:schemeClr val="dk2"/>
              </a:buClr>
              <a:buSzPct val="100000"/>
              <a:buFont typeface="Quattrocento"/>
              <a:buChar char="•"/>
            </a:pPr>
            <a:r>
              <a:rPr b="0" i="0" lang="en-US" sz="1600" u="none" cap="none" strike="noStrike">
                <a:solidFill>
                  <a:schemeClr val="dk1"/>
                </a:solidFill>
                <a:latin typeface="Quattrocento"/>
                <a:ea typeface="Quattrocento"/>
                <a:cs typeface="Quattrocento"/>
                <a:sym typeface="Quattrocento"/>
              </a:rPr>
              <a:t>(3) the streaming video window for a specific camera. </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Each of these components can be separately named and manipulated as a package.</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1" name="Shape 341"/>
        <p:cNvGrpSpPr/>
        <p:nvPr/>
      </p:nvGrpSpPr>
      <p:grpSpPr>
        <a:xfrm>
          <a:off x="0" y="0"/>
          <a:ext cx="0" cy="0"/>
          <a:chOff x="0" y="0"/>
          <a:chExt cx="0" cy="0"/>
        </a:xfrm>
      </p:grpSpPr>
      <p:sp>
        <p:nvSpPr>
          <p:cNvPr id="342" name="Shape 34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3" name="Shape 34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44" name="Shape 344"/>
          <p:cNvSpPr txBox="1"/>
          <p:nvPr>
            <p:ph type="title"/>
          </p:nvPr>
        </p:nvSpPr>
        <p:spPr>
          <a:xfrm>
            <a:off x="1219200" y="990600"/>
            <a:ext cx="76961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Functional Design for WebApps</a:t>
            </a:r>
          </a:p>
        </p:txBody>
      </p:sp>
      <p:sp>
        <p:nvSpPr>
          <p:cNvPr id="345" name="Shape 34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Modern Web applications deliver increasingly sophisticated processing functions that: </a:t>
            </a:r>
          </a:p>
          <a:p>
            <a:pPr indent="-285750" lvl="1" marL="742950" marR="0" rtl="0" algn="l">
              <a:lnSpc>
                <a:spcPct val="90000"/>
              </a:lnSpc>
              <a:spcBef>
                <a:spcPts val="9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(1) perform localized processing to generate content and navigation capability in a dynamic fashion; </a:t>
            </a:r>
          </a:p>
          <a:p>
            <a:pPr indent="-285750" lvl="1" marL="742950" marR="0" rtl="0" algn="l">
              <a:lnSpc>
                <a:spcPct val="90000"/>
              </a:lnSpc>
              <a:spcBef>
                <a:spcPts val="9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(2) provide computation or data processing capability that is appropriate for the WebApp’s business domain; </a:t>
            </a:r>
          </a:p>
          <a:p>
            <a:pPr indent="-285750" lvl="1" marL="742950" marR="0" rtl="0" algn="l">
              <a:lnSpc>
                <a:spcPct val="90000"/>
              </a:lnSpc>
              <a:spcBef>
                <a:spcPts val="9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(3) provide sophisticated database query and access, or </a:t>
            </a:r>
          </a:p>
          <a:p>
            <a:pPr indent="-285750" lvl="1" marL="742950" marR="0" rtl="0" algn="l">
              <a:lnSpc>
                <a:spcPct val="90000"/>
              </a:lnSpc>
              <a:spcBef>
                <a:spcPts val="9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(4) establish data interfaces with external corporate systems. </a:t>
            </a:r>
          </a:p>
          <a:p>
            <a:pPr indent="-342900" lvl="0" marL="342900" marR="0" rtl="0" algn="l">
              <a:lnSpc>
                <a:spcPct val="90000"/>
              </a:lnSpc>
              <a:spcBef>
                <a:spcPts val="9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To achieve these (and many other) capabilities, you will design and construct WebApp functional components that are identical in form to software components for conventional software.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9" name="Shape 349"/>
        <p:cNvGrpSpPr/>
        <p:nvPr/>
      </p:nvGrpSpPr>
      <p:grpSpPr>
        <a:xfrm>
          <a:off x="0" y="0"/>
          <a:ext cx="0" cy="0"/>
          <a:chOff x="0" y="0"/>
          <a:chExt cx="0" cy="0"/>
        </a:xfrm>
      </p:grpSpPr>
      <p:sp>
        <p:nvSpPr>
          <p:cNvPr id="350" name="Shape 35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1" name="Shape 35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2" name="Shape 352"/>
          <p:cNvSpPr txBox="1"/>
          <p:nvPr>
            <p:ph type="title"/>
          </p:nvPr>
        </p:nvSpPr>
        <p:spPr>
          <a:xfrm>
            <a:off x="1143000" y="1066800"/>
            <a:ext cx="77724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Component Design for Mobile Apps</a:t>
            </a:r>
          </a:p>
        </p:txBody>
      </p:sp>
      <p:sp>
        <p:nvSpPr>
          <p:cNvPr id="353" name="Shape 35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Thin web-based client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Interface layer only on device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Business and data layers implemented using web or cloud services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Rich client</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All three layers (interface, business, data) implemented on device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Subject to mobile device limitations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7" name="Shape 357"/>
        <p:cNvGrpSpPr/>
        <p:nvPr/>
      </p:nvGrpSpPr>
      <p:grpSpPr>
        <a:xfrm>
          <a:off x="0" y="0"/>
          <a:ext cx="0" cy="0"/>
          <a:chOff x="0" y="0"/>
          <a:chExt cx="0" cy="0"/>
        </a:xfrm>
      </p:grpSpPr>
      <p:sp>
        <p:nvSpPr>
          <p:cNvPr id="358" name="Shape 35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9" name="Shape 35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0" name="Shape 360"/>
          <p:cNvSpPr txBox="1"/>
          <p:nvPr>
            <p:ph type="title"/>
          </p:nvPr>
        </p:nvSpPr>
        <p:spPr>
          <a:xfrm>
            <a:off x="1143000" y="1066800"/>
            <a:ext cx="77724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Designing Conventional Components</a:t>
            </a:r>
          </a:p>
        </p:txBody>
      </p:sp>
      <p:sp>
        <p:nvSpPr>
          <p:cNvPr id="361" name="Shape 36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The design of processing logic is governed by the basic principles of algorithm design and structured programming</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The design of data structures is defined by the data model developed for the system</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The design of interfaces is governed by the collaborations that a component must effect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5" name="Shape 365"/>
        <p:cNvGrpSpPr/>
        <p:nvPr/>
      </p:nvGrpSpPr>
      <p:grpSpPr>
        <a:xfrm>
          <a:off x="0" y="0"/>
          <a:ext cx="0" cy="0"/>
          <a:chOff x="0" y="0"/>
          <a:chExt cx="0" cy="0"/>
        </a:xfrm>
      </p:grpSpPr>
      <p:sp>
        <p:nvSpPr>
          <p:cNvPr id="366" name="Shape 36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67" name="Shape 36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8" name="Shape 368"/>
          <p:cNvSpPr txBox="1"/>
          <p:nvPr>
            <p:ph type="title"/>
          </p:nvPr>
        </p:nvSpPr>
        <p:spPr>
          <a:xfrm>
            <a:off x="1219200" y="1143000"/>
            <a:ext cx="747553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Component-Based Development</a:t>
            </a:r>
          </a:p>
        </p:txBody>
      </p:sp>
      <p:sp>
        <p:nvSpPr>
          <p:cNvPr id="369" name="Shape 36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When faced with the possibility of reuse, the software team asks: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Are commercial off-the-shelf (COTS) components available to implement the requirement?</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Are internally-developed reusable components available to implement the requirement?</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Are the interfaces for available components compatible within the architecture of the system to be built?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At the same time, they are faced with the following impediments to reuse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sp>
        <p:nvSpPr>
          <p:cNvPr id="228" name="Shape 22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9" name="Shape 22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0" name="Shape 230"/>
          <p:cNvSpPr txBox="1"/>
          <p:nvPr>
            <p:ph type="title"/>
          </p:nvPr>
        </p:nvSpPr>
        <p:spPr>
          <a:xfrm>
            <a:off x="1219200" y="1066800"/>
            <a:ext cx="4684711" cy="7365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 Component</a:t>
            </a:r>
          </a:p>
        </p:txBody>
      </p:sp>
      <p:pic>
        <p:nvPicPr>
          <p:cNvPr id="231" name="Shape 231"/>
          <p:cNvPicPr preferRelativeResize="0"/>
          <p:nvPr/>
        </p:nvPicPr>
        <p:blipFill rotWithShape="1">
          <a:blip r:embed="rId3">
            <a:alphaModFix/>
          </a:blip>
          <a:srcRect b="0" l="0" r="0" t="0"/>
          <a:stretch/>
        </p:blipFill>
        <p:spPr>
          <a:xfrm>
            <a:off x="4800600" y="1524000"/>
            <a:ext cx="3098800" cy="4786311"/>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3" name="Shape 373"/>
        <p:cNvGrpSpPr/>
        <p:nvPr/>
      </p:nvGrpSpPr>
      <p:grpSpPr>
        <a:xfrm>
          <a:off x="0" y="0"/>
          <a:ext cx="0" cy="0"/>
          <a:chOff x="0" y="0"/>
          <a:chExt cx="0" cy="0"/>
        </a:xfrm>
      </p:grpSpPr>
      <p:sp>
        <p:nvSpPr>
          <p:cNvPr id="374" name="Shape 37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75" name="Shape 37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76" name="Shape 376"/>
          <p:cNvSpPr txBox="1"/>
          <p:nvPr>
            <p:ph type="title"/>
          </p:nvPr>
        </p:nvSpPr>
        <p:spPr>
          <a:xfrm>
            <a:off x="1295400" y="1066800"/>
            <a:ext cx="5210174"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Impediments to Reuse</a:t>
            </a:r>
          </a:p>
        </p:txBody>
      </p:sp>
      <p:sp>
        <p:nvSpPr>
          <p:cNvPr id="377" name="Shape 377"/>
          <p:cNvSpPr txBox="1"/>
          <p:nvPr>
            <p:ph idx="1" type="body"/>
          </p:nvPr>
        </p:nvSpPr>
        <p:spPr>
          <a:xfrm>
            <a:off x="1981200" y="2057400"/>
            <a:ext cx="6553200" cy="3352799"/>
          </a:xfrm>
          <a:prstGeom prst="rect">
            <a:avLst/>
          </a:prstGeom>
          <a:noFill/>
          <a:ln>
            <a:noFill/>
          </a:ln>
        </p:spPr>
        <p:txBody>
          <a:bodyPr anchorCtr="0" anchor="t" bIns="44450" lIns="90475" rIns="90475" tIns="44450">
            <a:noAutofit/>
          </a:bodyPr>
          <a:lstStyle/>
          <a:p>
            <a:pPr indent="-285750" lvl="0" marL="28575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Few companies and organizations have anything that even slightly resembles a comprehensive software reusability plan. </a:t>
            </a:r>
          </a:p>
          <a:p>
            <a:pPr indent="-285750" lvl="0" marL="28575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Although an increasing number of  software vendors currently sell tools or components that provide direct assistance for software reuse, the majority of software developers do not use them. </a:t>
            </a:r>
          </a:p>
          <a:p>
            <a:pPr indent="-285750" lvl="0" marL="28575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Relatively little training is available to help software engineers and managers understand and apply reuse.</a:t>
            </a:r>
          </a:p>
          <a:p>
            <a:pPr indent="-285750" lvl="0" marL="28575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Many software practitioners continue to believe that reuse is “more trouble than it’s worth.” </a:t>
            </a:r>
          </a:p>
          <a:p>
            <a:pPr indent="-285750" lvl="0" marL="28575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Many companies continue to encourage of software development methodologies which do not facilitate reuse </a:t>
            </a:r>
          </a:p>
          <a:p>
            <a:pPr indent="-285750" lvl="0" marL="28575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Few companies provide an incentives to produce reusable program components.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1" name="Shape 381"/>
        <p:cNvGrpSpPr/>
        <p:nvPr/>
      </p:nvGrpSpPr>
      <p:grpSpPr>
        <a:xfrm>
          <a:off x="0" y="0"/>
          <a:ext cx="0" cy="0"/>
          <a:chOff x="0" y="0"/>
          <a:chExt cx="0" cy="0"/>
        </a:xfrm>
      </p:grpSpPr>
      <p:sp>
        <p:nvSpPr>
          <p:cNvPr id="382" name="Shape 38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83" name="Shape 38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84" name="Shape 384"/>
          <p:cNvSpPr txBox="1"/>
          <p:nvPr>
            <p:ph type="title"/>
          </p:nvPr>
        </p:nvSpPr>
        <p:spPr>
          <a:xfrm>
            <a:off x="1295400" y="990600"/>
            <a:ext cx="4503736"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CBSE Process</a:t>
            </a:r>
          </a:p>
        </p:txBody>
      </p:sp>
      <p:pic>
        <p:nvPicPr>
          <p:cNvPr id="385" name="Shape 385"/>
          <p:cNvPicPr preferRelativeResize="0"/>
          <p:nvPr/>
        </p:nvPicPr>
        <p:blipFill rotWithShape="1">
          <a:blip r:embed="rId3">
            <a:alphaModFix/>
          </a:blip>
          <a:srcRect b="0" l="0" r="0" t="0"/>
          <a:stretch/>
        </p:blipFill>
        <p:spPr>
          <a:xfrm>
            <a:off x="1676400" y="1752600"/>
            <a:ext cx="7010400" cy="4419599"/>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9" name="Shape 389"/>
        <p:cNvGrpSpPr/>
        <p:nvPr/>
      </p:nvGrpSpPr>
      <p:grpSpPr>
        <a:xfrm>
          <a:off x="0" y="0"/>
          <a:ext cx="0" cy="0"/>
          <a:chOff x="0" y="0"/>
          <a:chExt cx="0" cy="0"/>
        </a:xfrm>
      </p:grpSpPr>
      <p:sp>
        <p:nvSpPr>
          <p:cNvPr id="390" name="Shape 39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91" name="Shape 39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92" name="Shape 392"/>
          <p:cNvSpPr txBox="1"/>
          <p:nvPr>
            <p:ph type="title"/>
          </p:nvPr>
        </p:nvSpPr>
        <p:spPr>
          <a:xfrm>
            <a:off x="1360487" y="1143000"/>
            <a:ext cx="6421437"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Domain Engineering</a:t>
            </a:r>
          </a:p>
        </p:txBody>
      </p:sp>
      <p:sp>
        <p:nvSpPr>
          <p:cNvPr id="393" name="Shape 393"/>
          <p:cNvSpPr txBox="1"/>
          <p:nvPr/>
        </p:nvSpPr>
        <p:spPr>
          <a:xfrm>
            <a:off x="1905000" y="2286000"/>
            <a:ext cx="6629400" cy="303371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1.  Define the domain to be investigated.</a:t>
            </a:r>
          </a:p>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2.  Categorize the items extracted from the domain.</a:t>
            </a:r>
          </a:p>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3.  Collect a representative sample of applications in the domain.</a:t>
            </a:r>
          </a:p>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4.  Analyze each application in the sample.</a:t>
            </a:r>
          </a:p>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5.  Develop an analysis model for the objects</a:t>
            </a:r>
            <a:r>
              <a:rPr b="1" i="0" lang="en-US" sz="2400" u="none" cap="none" strike="noStrike">
                <a:solidFill>
                  <a:schemeClr val="lt1"/>
                </a:solidFill>
                <a:latin typeface="Helvetica Neue"/>
                <a:ea typeface="Helvetica Neue"/>
                <a:cs typeface="Helvetica Neue"/>
                <a:sym typeface="Helvetica Neue"/>
              </a:rPr>
              <a:t>.</a:t>
            </a:r>
          </a:p>
          <a:p>
            <a:pPr indent="0" lvl="0" marL="0" marR="0" rtl="0" algn="l">
              <a:lnSpc>
                <a:spcPct val="100000"/>
              </a:lnSpc>
              <a:spcBef>
                <a:spcPts val="0"/>
              </a:spcBef>
              <a:spcAft>
                <a:spcPts val="0"/>
              </a:spcAft>
              <a:buNone/>
            </a:pPr>
            <a:r>
              <a:t/>
            </a:r>
            <a:endParaRPr b="1" i="0" sz="2400" u="none" cap="none" strike="noStrike">
              <a:solidFill>
                <a:schemeClr val="lt1"/>
              </a:solidFill>
              <a:latin typeface="Helvetica Neue"/>
              <a:ea typeface="Helvetica Neue"/>
              <a:cs typeface="Helvetica Neue"/>
              <a:sym typeface="Helvetica Neue"/>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7" name="Shape 397"/>
        <p:cNvGrpSpPr/>
        <p:nvPr/>
      </p:nvGrpSpPr>
      <p:grpSpPr>
        <a:xfrm>
          <a:off x="0" y="0"/>
          <a:ext cx="0" cy="0"/>
          <a:chOff x="0" y="0"/>
          <a:chExt cx="0" cy="0"/>
        </a:xfrm>
      </p:grpSpPr>
      <p:sp>
        <p:nvSpPr>
          <p:cNvPr id="398" name="Shape 39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99" name="Shape 39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00" name="Shape 400"/>
          <p:cNvSpPr txBox="1"/>
          <p:nvPr>
            <p:ph type="title"/>
          </p:nvPr>
        </p:nvSpPr>
        <p:spPr>
          <a:xfrm>
            <a:off x="1219200" y="1143000"/>
            <a:ext cx="7356475" cy="631825"/>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Identifying Reusable Components</a:t>
            </a:r>
          </a:p>
        </p:txBody>
      </p:sp>
      <p:sp>
        <p:nvSpPr>
          <p:cNvPr id="401" name="Shape 401"/>
          <p:cNvSpPr txBox="1"/>
          <p:nvPr/>
        </p:nvSpPr>
        <p:spPr>
          <a:xfrm>
            <a:off x="1905000" y="1828800"/>
            <a:ext cx="7239000" cy="47847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Is component functionality required on future implementations?</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How common is the component's function within the domain?</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Is there duplication of the component's function within the domain?</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Is the component hardware-dependent?</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Does the hardware remain unchanged between implementations?</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Can the hardware specifics be removed to another component?</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Is the design optimized enough for the next implementation?</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Can we parameterize a non-reusable component so that it becomes reusable?</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Is the component reusable in many implementations with only minor changes?</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Is reuse through modification feasible?</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Can a non-reusable component be decomposed to yield reusable components?</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How valid is component decomposition for reuse?</a:t>
            </a:r>
          </a:p>
          <a:p>
            <a:pPr indent="0" lvl="0" marL="0" marR="0" rtl="0" algn="l">
              <a:lnSpc>
                <a:spcPct val="100000"/>
              </a:lnSpc>
              <a:spcBef>
                <a:spcPts val="0"/>
              </a:spcBef>
              <a:spcAft>
                <a:spcPts val="0"/>
              </a:spcAft>
              <a:buNone/>
            </a:pPr>
            <a:r>
              <a:t/>
            </a:r>
            <a:endParaRPr b="0" i="0" sz="1800" u="none" cap="none" strike="noStrike">
              <a:solidFill>
                <a:schemeClr val="dk1"/>
              </a:solidFill>
              <a:latin typeface="Quattrocento"/>
              <a:ea typeface="Quattrocento"/>
              <a:cs typeface="Quattrocento"/>
              <a:sym typeface="Quattrocento"/>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5" name="Shape 405"/>
        <p:cNvGrpSpPr/>
        <p:nvPr/>
      </p:nvGrpSpPr>
      <p:grpSpPr>
        <a:xfrm>
          <a:off x="0" y="0"/>
          <a:ext cx="0" cy="0"/>
          <a:chOff x="0" y="0"/>
          <a:chExt cx="0" cy="0"/>
        </a:xfrm>
      </p:grpSpPr>
      <p:sp>
        <p:nvSpPr>
          <p:cNvPr id="406" name="Shape 40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07" name="Shape 40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08" name="Shape 408"/>
          <p:cNvSpPr txBox="1"/>
          <p:nvPr>
            <p:ph type="title"/>
          </p:nvPr>
        </p:nvSpPr>
        <p:spPr>
          <a:xfrm>
            <a:off x="1219200" y="1066800"/>
            <a:ext cx="5181600"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Component-Based SE</a:t>
            </a:r>
          </a:p>
        </p:txBody>
      </p:sp>
      <p:sp>
        <p:nvSpPr>
          <p:cNvPr id="409" name="Shape 409"/>
          <p:cNvSpPr txBox="1"/>
          <p:nvPr>
            <p:ph idx="1" type="body"/>
          </p:nvPr>
        </p:nvSpPr>
        <p:spPr>
          <a:xfrm>
            <a:off x="1905000" y="1981200"/>
            <a:ext cx="6270624" cy="4190999"/>
          </a:xfrm>
          <a:prstGeom prst="rect">
            <a:avLst/>
          </a:prstGeom>
          <a:noFill/>
          <a:ln>
            <a:noFill/>
          </a:ln>
        </p:spPr>
        <p:txBody>
          <a:bodyPr anchorCtr="0" anchor="t" bIns="44450" lIns="90475" rIns="90475" tIns="4445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library of components must be available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components should have a consistent structure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standard should exist, e.g.,</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OMG/CORBA</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Microsoft COM</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Sun JavaBeans</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3" name="Shape 413"/>
        <p:cNvGrpSpPr/>
        <p:nvPr/>
      </p:nvGrpSpPr>
      <p:grpSpPr>
        <a:xfrm>
          <a:off x="0" y="0"/>
          <a:ext cx="0" cy="0"/>
          <a:chOff x="0" y="0"/>
          <a:chExt cx="0" cy="0"/>
        </a:xfrm>
      </p:grpSpPr>
      <p:sp>
        <p:nvSpPr>
          <p:cNvPr id="414" name="Shape 41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15" name="Shape 41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16" name="Shape 416"/>
          <p:cNvSpPr txBox="1"/>
          <p:nvPr>
            <p:ph type="title"/>
          </p:nvPr>
        </p:nvSpPr>
        <p:spPr>
          <a:xfrm>
            <a:off x="1219200" y="1143000"/>
            <a:ext cx="56133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CBSE Activities</a:t>
            </a:r>
          </a:p>
        </p:txBody>
      </p:sp>
      <p:sp>
        <p:nvSpPr>
          <p:cNvPr id="417" name="Shape 417"/>
          <p:cNvSpPr txBox="1"/>
          <p:nvPr>
            <p:ph idx="1" type="body"/>
          </p:nvPr>
        </p:nvSpPr>
        <p:spPr>
          <a:xfrm>
            <a:off x="1905000" y="2308225"/>
            <a:ext cx="4373562" cy="224154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Component qualification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Component adaptation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Component composition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Component update</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1" name="Shape 421"/>
        <p:cNvGrpSpPr/>
        <p:nvPr/>
      </p:nvGrpSpPr>
      <p:grpSpPr>
        <a:xfrm>
          <a:off x="0" y="0"/>
          <a:ext cx="0" cy="0"/>
          <a:chOff x="0" y="0"/>
          <a:chExt cx="0" cy="0"/>
        </a:xfrm>
      </p:grpSpPr>
      <p:sp>
        <p:nvSpPr>
          <p:cNvPr id="422" name="Shape 42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23" name="Shape 42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24" name="Shape 424"/>
          <p:cNvSpPr txBox="1"/>
          <p:nvPr>
            <p:ph type="title"/>
          </p:nvPr>
        </p:nvSpPr>
        <p:spPr>
          <a:xfrm>
            <a:off x="1295400" y="1066800"/>
            <a:ext cx="306704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Qualification</a:t>
            </a:r>
          </a:p>
        </p:txBody>
      </p:sp>
      <p:sp>
        <p:nvSpPr>
          <p:cNvPr id="425" name="Shape 425"/>
          <p:cNvSpPr txBox="1"/>
          <p:nvPr/>
        </p:nvSpPr>
        <p:spPr>
          <a:xfrm>
            <a:off x="1852611" y="1905000"/>
            <a:ext cx="6397624" cy="33972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Quattrocento"/>
              <a:buNone/>
            </a:pPr>
            <a:r>
              <a:rPr b="0" i="1" lang="en-US" sz="1800" u="none" cap="none" strike="noStrike">
                <a:solidFill>
                  <a:schemeClr val="dk1"/>
                </a:solidFill>
                <a:latin typeface="Quattrocento"/>
                <a:ea typeface="Quattrocento"/>
                <a:cs typeface="Quattrocento"/>
                <a:sym typeface="Quattrocento"/>
              </a:rPr>
              <a:t>Before a component can be used, you must consider:</a:t>
            </a:r>
          </a:p>
        </p:txBody>
      </p:sp>
      <p:sp>
        <p:nvSpPr>
          <p:cNvPr id="426" name="Shape 426"/>
          <p:cNvSpPr txBox="1"/>
          <p:nvPr/>
        </p:nvSpPr>
        <p:spPr>
          <a:xfrm>
            <a:off x="1871661" y="2513011"/>
            <a:ext cx="6738937" cy="36861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application programming interface (API)</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development and integration tools required by the component</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run-time requirements including resource usage (e.g., memory or storage), timing or speed, and network protocol</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service requirements including operating system interfaces and support from other components</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security features including access controls and authentication protocol</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embedded design assumptions including the use of specific numerical or non-numerical algorithms</a:t>
            </a:r>
          </a:p>
          <a:p>
            <a:pPr indent="0" lvl="0" marL="0" marR="0" rtl="0" algn="l">
              <a:lnSpc>
                <a:spcPct val="100000"/>
              </a:lnSpc>
              <a:spcBef>
                <a:spcPts val="0"/>
              </a:spcBef>
              <a:spcAft>
                <a:spcPts val="0"/>
              </a:spcAft>
              <a:buClr>
                <a:schemeClr val="dk1"/>
              </a:buClr>
              <a:buSzPct val="25000"/>
              <a:buFont typeface="Quattrocento"/>
              <a:buNone/>
            </a:pPr>
            <a:r>
              <a:rPr b="0" i="0" lang="en-US" sz="1800" u="none" cap="none" strike="noStrike">
                <a:solidFill>
                  <a:schemeClr val="dk1"/>
                </a:solidFill>
                <a:latin typeface="Quattrocento"/>
                <a:ea typeface="Quattrocento"/>
                <a:cs typeface="Quattrocento"/>
                <a:sym typeface="Quattrocento"/>
              </a:rPr>
              <a:t>•  exception handling</a:t>
            </a:r>
          </a:p>
          <a:p>
            <a:pPr indent="0" lvl="0" marL="0" marR="0" rtl="0" algn="l">
              <a:lnSpc>
                <a:spcPct val="100000"/>
              </a:lnSpc>
              <a:spcBef>
                <a:spcPts val="0"/>
              </a:spcBef>
              <a:spcAft>
                <a:spcPts val="0"/>
              </a:spcAft>
              <a:buNone/>
            </a:pPr>
            <a:r>
              <a:t/>
            </a:r>
            <a:endParaRPr b="0" i="0" sz="1800" u="none" cap="none" strike="noStrike">
              <a:solidFill>
                <a:schemeClr val="dk1"/>
              </a:solidFill>
              <a:latin typeface="Quattrocento"/>
              <a:ea typeface="Quattrocento"/>
              <a:cs typeface="Quattrocento"/>
              <a:sym typeface="Quattrocento"/>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0" name="Shape 430"/>
        <p:cNvGrpSpPr/>
        <p:nvPr/>
      </p:nvGrpSpPr>
      <p:grpSpPr>
        <a:xfrm>
          <a:off x="0" y="0"/>
          <a:ext cx="0" cy="0"/>
          <a:chOff x="0" y="0"/>
          <a:chExt cx="0" cy="0"/>
        </a:xfrm>
      </p:grpSpPr>
      <p:sp>
        <p:nvSpPr>
          <p:cNvPr id="431" name="Shape 43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32" name="Shape 43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33" name="Shape 433"/>
          <p:cNvSpPr txBox="1"/>
          <p:nvPr>
            <p:ph type="title"/>
          </p:nvPr>
        </p:nvSpPr>
        <p:spPr>
          <a:xfrm>
            <a:off x="1295400" y="1143000"/>
            <a:ext cx="272573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Adaptation</a:t>
            </a:r>
          </a:p>
        </p:txBody>
      </p:sp>
      <p:sp>
        <p:nvSpPr>
          <p:cNvPr id="434" name="Shape 434"/>
          <p:cNvSpPr txBox="1"/>
          <p:nvPr/>
        </p:nvSpPr>
        <p:spPr>
          <a:xfrm>
            <a:off x="1828800" y="1905000"/>
            <a:ext cx="6916736" cy="359727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The implication of “easy integration” is: </a:t>
            </a:r>
          </a:p>
          <a:p>
            <a:pPr indent="0" lvl="0" marL="0" marR="0" rtl="0" algn="l">
              <a:lnSpc>
                <a:spcPct val="90000"/>
              </a:lnSpc>
              <a:spcBef>
                <a:spcPts val="120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(1) that consistent methods of resource management have been implemented for all components in the library; </a:t>
            </a:r>
          </a:p>
          <a:p>
            <a:pPr indent="0" lvl="0" marL="0" marR="0" rtl="0" algn="l">
              <a:lnSpc>
                <a:spcPct val="90000"/>
              </a:lnSpc>
              <a:spcBef>
                <a:spcPts val="120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(2) that common activities such as data management exist for all components, and </a:t>
            </a:r>
          </a:p>
          <a:p>
            <a:pPr indent="0" lvl="0" marL="0" marR="0" rtl="0" algn="l">
              <a:lnSpc>
                <a:spcPct val="90000"/>
              </a:lnSpc>
              <a:spcBef>
                <a:spcPts val="120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(3) that interfaces within the architecture and with the external environment have been implemented in a consistent manner. </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8" name="Shape 438"/>
        <p:cNvGrpSpPr/>
        <p:nvPr/>
      </p:nvGrpSpPr>
      <p:grpSpPr>
        <a:xfrm>
          <a:off x="0" y="0"/>
          <a:ext cx="0" cy="0"/>
          <a:chOff x="0" y="0"/>
          <a:chExt cx="0" cy="0"/>
        </a:xfrm>
      </p:grpSpPr>
      <p:sp>
        <p:nvSpPr>
          <p:cNvPr id="439" name="Shape 43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40" name="Shape 44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41" name="Shape 441"/>
          <p:cNvSpPr txBox="1"/>
          <p:nvPr>
            <p:ph type="title"/>
          </p:nvPr>
        </p:nvSpPr>
        <p:spPr>
          <a:xfrm>
            <a:off x="1295400" y="1066800"/>
            <a:ext cx="3038475"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Composition</a:t>
            </a:r>
          </a:p>
        </p:txBody>
      </p:sp>
      <p:sp>
        <p:nvSpPr>
          <p:cNvPr id="442" name="Shape 442"/>
          <p:cNvSpPr txBox="1"/>
          <p:nvPr>
            <p:ph idx="1" type="body"/>
          </p:nvPr>
        </p:nvSpPr>
        <p:spPr>
          <a:xfrm>
            <a:off x="1828800" y="1976436"/>
            <a:ext cx="7121525" cy="2905125"/>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An infrastructure must be established to bind components together</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Architectural ingredients for composition include: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Data exchange model</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Automation</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Structured storage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Underlying object model</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6" name="Shape 446"/>
        <p:cNvGrpSpPr/>
        <p:nvPr/>
      </p:nvGrpSpPr>
      <p:grpSpPr>
        <a:xfrm>
          <a:off x="0" y="0"/>
          <a:ext cx="0" cy="0"/>
          <a:chOff x="0" y="0"/>
          <a:chExt cx="0" cy="0"/>
        </a:xfrm>
      </p:grpSpPr>
      <p:sp>
        <p:nvSpPr>
          <p:cNvPr id="447" name="Shape 44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48" name="Shape 44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49" name="Shape 449"/>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OMG/ CORBA</a:t>
            </a:r>
          </a:p>
        </p:txBody>
      </p:sp>
      <p:sp>
        <p:nvSpPr>
          <p:cNvPr id="450" name="Shape 450"/>
          <p:cNvSpPr txBox="1"/>
          <p:nvPr>
            <p:ph idx="1" type="body"/>
          </p:nvPr>
        </p:nvSpPr>
        <p:spPr>
          <a:xfrm>
            <a:off x="1828800" y="1905000"/>
            <a:ext cx="6704011" cy="4498975"/>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The Object Management Group has published a</a:t>
            </a:r>
            <a:r>
              <a:rPr b="0" i="1" lang="en-US" sz="2000" u="none" cap="none" strike="noStrike">
                <a:solidFill>
                  <a:schemeClr val="dk1"/>
                </a:solidFill>
                <a:latin typeface="Times New Roman"/>
                <a:ea typeface="Times New Roman"/>
                <a:cs typeface="Times New Roman"/>
                <a:sym typeface="Times New Roman"/>
              </a:rPr>
              <a:t> common object request broker architecture</a:t>
            </a:r>
            <a:r>
              <a:rPr b="0" i="0" lang="en-US" sz="2000" u="none" cap="none" strike="noStrike">
                <a:solidFill>
                  <a:schemeClr val="dk1"/>
                </a:solidFill>
                <a:latin typeface="Times New Roman"/>
                <a:ea typeface="Times New Roman"/>
                <a:cs typeface="Times New Roman"/>
                <a:sym typeface="Times New Roman"/>
              </a:rPr>
              <a:t> (OMG/CORBA).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An object request broker (ORB) provides services that enable reusable components (objects) to communicate with other components, regardless of their location within a system.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Integration of CORBA components (without modification) within a system is assured if an interface definition language (IDL) interface is created for every component.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Objects within the client application request one or more services from the ORB server. Requests are made via an IDL or dynamically at run time.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An interface repository contains all necessary information about the service’s request and response formats.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37" name="Shape 23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8" name="Shape 238"/>
          <p:cNvSpPr txBox="1"/>
          <p:nvPr>
            <p:ph type="title"/>
          </p:nvPr>
        </p:nvSpPr>
        <p:spPr>
          <a:xfrm>
            <a:off x="1219200" y="990600"/>
            <a:ext cx="7494586" cy="6604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Conventional Component</a:t>
            </a:r>
          </a:p>
        </p:txBody>
      </p:sp>
      <p:pic>
        <p:nvPicPr>
          <p:cNvPr id="239" name="Shape 239"/>
          <p:cNvPicPr preferRelativeResize="0"/>
          <p:nvPr/>
        </p:nvPicPr>
        <p:blipFill rotWithShape="1">
          <a:blip r:embed="rId3">
            <a:alphaModFix/>
          </a:blip>
          <a:srcRect b="0" l="0" r="0" t="0"/>
          <a:stretch/>
        </p:blipFill>
        <p:spPr>
          <a:xfrm>
            <a:off x="2971800" y="1828800"/>
            <a:ext cx="3682999" cy="4483099"/>
          </a:xfrm>
          <a:prstGeom prst="rect">
            <a:avLst/>
          </a:prstGeom>
          <a:noFill/>
          <a:ln>
            <a:noFill/>
          </a:ln>
        </p:spPr>
      </p:pic>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4" name="Shape 454"/>
        <p:cNvGrpSpPr/>
        <p:nvPr/>
      </p:nvGrpSpPr>
      <p:grpSpPr>
        <a:xfrm>
          <a:off x="0" y="0"/>
          <a:ext cx="0" cy="0"/>
          <a:chOff x="0" y="0"/>
          <a:chExt cx="0" cy="0"/>
        </a:xfrm>
      </p:grpSpPr>
      <p:sp>
        <p:nvSpPr>
          <p:cNvPr id="455" name="Shape 45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56" name="Shape 45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57" name="Shape 457"/>
          <p:cNvSpPr txBox="1"/>
          <p:nvPr>
            <p:ph type="title"/>
          </p:nvPr>
        </p:nvSpPr>
        <p:spPr>
          <a:xfrm>
            <a:off x="11430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ORB Architecture</a:t>
            </a:r>
          </a:p>
        </p:txBody>
      </p:sp>
      <p:pic>
        <p:nvPicPr>
          <p:cNvPr id="458" name="Shape 458"/>
          <p:cNvPicPr preferRelativeResize="0"/>
          <p:nvPr/>
        </p:nvPicPr>
        <p:blipFill rotWithShape="1">
          <a:blip r:embed="rId3">
            <a:alphaModFix/>
          </a:blip>
          <a:srcRect b="0" l="0" r="0" t="0"/>
          <a:stretch/>
        </p:blipFill>
        <p:spPr>
          <a:xfrm>
            <a:off x="2286000" y="1905000"/>
            <a:ext cx="4343400" cy="4225925"/>
          </a:xfrm>
          <a:prstGeom prst="rect">
            <a:avLst/>
          </a:prstGeom>
          <a:noFill/>
          <a:ln>
            <a:noFill/>
          </a:ln>
        </p:spPr>
      </p:pic>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2" name="Shape 462"/>
        <p:cNvGrpSpPr/>
        <p:nvPr/>
      </p:nvGrpSpPr>
      <p:grpSpPr>
        <a:xfrm>
          <a:off x="0" y="0"/>
          <a:ext cx="0" cy="0"/>
          <a:chOff x="0" y="0"/>
          <a:chExt cx="0" cy="0"/>
        </a:xfrm>
      </p:grpSpPr>
      <p:sp>
        <p:nvSpPr>
          <p:cNvPr id="463" name="Shape 46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64" name="Shape 46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65" name="Shape 465"/>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Microsoft COM</a:t>
            </a:r>
          </a:p>
        </p:txBody>
      </p:sp>
      <p:sp>
        <p:nvSpPr>
          <p:cNvPr id="466" name="Shape 466"/>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The </a:t>
            </a:r>
            <a:r>
              <a:rPr b="0" i="1" lang="en-US" sz="2400" u="none" cap="none" strike="noStrike">
                <a:solidFill>
                  <a:schemeClr val="dk1"/>
                </a:solidFill>
                <a:latin typeface="Times New Roman"/>
                <a:ea typeface="Times New Roman"/>
                <a:cs typeface="Times New Roman"/>
                <a:sym typeface="Times New Roman"/>
              </a:rPr>
              <a:t>component object model</a:t>
            </a:r>
            <a:r>
              <a:rPr b="0" i="0" lang="en-US" sz="2400" u="none" cap="none" strike="noStrike">
                <a:solidFill>
                  <a:schemeClr val="dk1"/>
                </a:solidFill>
                <a:latin typeface="Times New Roman"/>
                <a:ea typeface="Times New Roman"/>
                <a:cs typeface="Times New Roman"/>
                <a:sym typeface="Times New Roman"/>
              </a:rPr>
              <a:t> (COM) provides a specification for using components produced by various vendors within a single application running under the Windows operating system.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COM encompasses two elements: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COM interfaces (implemented as COM objects)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a set of mechanisms for registering and passing messages between COM interfaces. </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0" name="Shape 470"/>
        <p:cNvGrpSpPr/>
        <p:nvPr/>
      </p:nvGrpSpPr>
      <p:grpSpPr>
        <a:xfrm>
          <a:off x="0" y="0"/>
          <a:ext cx="0" cy="0"/>
          <a:chOff x="0" y="0"/>
          <a:chExt cx="0" cy="0"/>
        </a:xfrm>
      </p:grpSpPr>
      <p:sp>
        <p:nvSpPr>
          <p:cNvPr id="471" name="Shape 47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72" name="Shape 47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73" name="Shape 473"/>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Sun JavaBeans</a:t>
            </a:r>
          </a:p>
        </p:txBody>
      </p:sp>
      <p:sp>
        <p:nvSpPr>
          <p:cNvPr id="474" name="Shape 47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The JavaBeans component system is a portable, platform independent CBSE infrastructure developed using the Java programming language. </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The JavaBeans component system encompasses a set of tools, called the </a:t>
            </a:r>
            <a:r>
              <a:rPr b="0" i="1" lang="en-US" sz="2400" u="none" cap="none" strike="noStrike">
                <a:solidFill>
                  <a:schemeClr val="dk1"/>
                </a:solidFill>
                <a:latin typeface="Times New Roman"/>
                <a:ea typeface="Times New Roman"/>
                <a:cs typeface="Times New Roman"/>
                <a:sym typeface="Times New Roman"/>
              </a:rPr>
              <a:t>Bean Development Kit</a:t>
            </a:r>
            <a:r>
              <a:rPr b="0" i="0" lang="en-US" sz="2400" u="none" cap="none" strike="noStrike">
                <a:solidFill>
                  <a:schemeClr val="dk1"/>
                </a:solidFill>
                <a:latin typeface="Times New Roman"/>
                <a:ea typeface="Times New Roman"/>
                <a:cs typeface="Times New Roman"/>
                <a:sym typeface="Times New Roman"/>
              </a:rPr>
              <a:t> (BDK), that allows developers to </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 analyze how existing Beans (components) work</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 customize their behavior and appearance</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 establish mechanisms for coordination and communication</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 develop custom Beans for use in a specific application</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 test and evaluate Bean behavior.</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8" name="Shape 478"/>
        <p:cNvGrpSpPr/>
        <p:nvPr/>
      </p:nvGrpSpPr>
      <p:grpSpPr>
        <a:xfrm>
          <a:off x="0" y="0"/>
          <a:ext cx="0" cy="0"/>
          <a:chOff x="0" y="0"/>
          <a:chExt cx="0" cy="0"/>
        </a:xfrm>
      </p:grpSpPr>
      <p:sp>
        <p:nvSpPr>
          <p:cNvPr id="479" name="Shape 47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80" name="Shape 48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81" name="Shape 481"/>
          <p:cNvSpPr txBox="1"/>
          <p:nvPr>
            <p:ph type="title"/>
          </p:nvPr>
        </p:nvSpPr>
        <p:spPr>
          <a:xfrm>
            <a:off x="1219200" y="1066800"/>
            <a:ext cx="3887786"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Classification</a:t>
            </a:r>
          </a:p>
        </p:txBody>
      </p:sp>
      <p:sp>
        <p:nvSpPr>
          <p:cNvPr id="482" name="Shape 482"/>
          <p:cNvSpPr txBox="1"/>
          <p:nvPr>
            <p:ph idx="1" type="body"/>
          </p:nvPr>
        </p:nvSpPr>
        <p:spPr>
          <a:xfrm>
            <a:off x="1828800" y="1981200"/>
            <a:ext cx="6781800" cy="4114800"/>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Enumerated classification</a:t>
            </a:r>
            <a:r>
              <a:rPr b="0" i="0" lang="en-US" sz="2400" u="none" cap="none" strike="noStrike">
                <a:solidFill>
                  <a:schemeClr val="dk1"/>
                </a:solidFill>
                <a:latin typeface="Helvetica Neue"/>
                <a:ea typeface="Helvetica Neue"/>
                <a:cs typeface="Helvetica Neue"/>
                <a:sym typeface="Helvetica Neue"/>
              </a:rPr>
              <a:t>—components are described by defining a hierarchical structure in which classes and varying levels of subclasses of software components are defined</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Faceted classification</a:t>
            </a:r>
            <a:r>
              <a:rPr b="0" i="0" lang="en-US" sz="2400" u="none" cap="none" strike="noStrike">
                <a:solidFill>
                  <a:schemeClr val="dk1"/>
                </a:solidFill>
                <a:latin typeface="Helvetica Neue"/>
                <a:ea typeface="Helvetica Neue"/>
                <a:cs typeface="Helvetica Neue"/>
                <a:sym typeface="Helvetica Neue"/>
              </a:rPr>
              <a:t>—a domain area is analyzed and a set of basic descriptive features are identified</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Attribute-value classification</a:t>
            </a:r>
            <a:r>
              <a:rPr b="0" i="0" lang="en-US" sz="2400" u="none" cap="none" strike="noStrike">
                <a:solidFill>
                  <a:schemeClr val="dk1"/>
                </a:solidFill>
                <a:latin typeface="Helvetica Neue"/>
                <a:ea typeface="Helvetica Neue"/>
                <a:cs typeface="Helvetica Neue"/>
                <a:sym typeface="Helvetica Neue"/>
              </a:rPr>
              <a:t>—a set of attributes are defined for all components in a domain area</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6" name="Shape 486"/>
        <p:cNvGrpSpPr/>
        <p:nvPr/>
      </p:nvGrpSpPr>
      <p:grpSpPr>
        <a:xfrm>
          <a:off x="0" y="0"/>
          <a:ext cx="0" cy="0"/>
          <a:chOff x="0" y="0"/>
          <a:chExt cx="0" cy="0"/>
        </a:xfrm>
      </p:grpSpPr>
      <p:sp>
        <p:nvSpPr>
          <p:cNvPr id="487" name="Shape 48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88" name="Shape 48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89" name="Shape 489"/>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Indexing</a:t>
            </a:r>
          </a:p>
        </p:txBody>
      </p:sp>
      <p:pic>
        <p:nvPicPr>
          <p:cNvPr id="490" name="Shape 490"/>
          <p:cNvPicPr preferRelativeResize="0"/>
          <p:nvPr/>
        </p:nvPicPr>
        <p:blipFill rotWithShape="1">
          <a:blip r:embed="rId3">
            <a:alphaModFix/>
          </a:blip>
          <a:srcRect b="0" l="0" r="0" t="0"/>
          <a:stretch/>
        </p:blipFill>
        <p:spPr>
          <a:xfrm>
            <a:off x="2362200" y="2209800"/>
            <a:ext cx="4457700" cy="3257550"/>
          </a:xfrm>
          <a:prstGeom prst="rect">
            <a:avLst/>
          </a:prstGeom>
          <a:noFill/>
          <a:ln>
            <a:noFill/>
          </a:ln>
        </p:spPr>
      </p:pic>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4" name="Shape 494"/>
        <p:cNvGrpSpPr/>
        <p:nvPr/>
      </p:nvGrpSpPr>
      <p:grpSpPr>
        <a:xfrm>
          <a:off x="0" y="0"/>
          <a:ext cx="0" cy="0"/>
          <a:chOff x="0" y="0"/>
          <a:chExt cx="0" cy="0"/>
        </a:xfrm>
      </p:grpSpPr>
      <p:sp>
        <p:nvSpPr>
          <p:cNvPr id="495" name="Shape 49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96" name="Shape 49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97" name="Shape 497"/>
          <p:cNvSpPr txBox="1"/>
          <p:nvPr>
            <p:ph type="title"/>
          </p:nvPr>
        </p:nvSpPr>
        <p:spPr>
          <a:xfrm>
            <a:off x="11430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Reuse Environment</a:t>
            </a:r>
          </a:p>
        </p:txBody>
      </p:sp>
      <p:sp>
        <p:nvSpPr>
          <p:cNvPr id="498" name="Shape 498"/>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A component database capable of storing software components and the classification information necessary to retrieve them.</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A library management system that provides access to the database.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A software component retrieval system (e.g., an object request broker) that enables a client application to retrieve components and services from the library server.</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CBSE tools that support the integration of reused components into a new design or implementation.</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5" name="Shape 24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6" name="Shape 246"/>
          <p:cNvSpPr txBox="1"/>
          <p:nvPr>
            <p:ph type="title"/>
          </p:nvPr>
        </p:nvSpPr>
        <p:spPr>
          <a:xfrm>
            <a:off x="1143000" y="1143000"/>
            <a:ext cx="6856412"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Basic Design Principles</a:t>
            </a:r>
          </a:p>
        </p:txBody>
      </p:sp>
      <p:sp>
        <p:nvSpPr>
          <p:cNvPr id="247" name="Shape 247"/>
          <p:cNvSpPr txBox="1"/>
          <p:nvPr>
            <p:ph idx="1" type="body"/>
          </p:nvPr>
        </p:nvSpPr>
        <p:spPr>
          <a:xfrm>
            <a:off x="1905000" y="1905000"/>
            <a:ext cx="6476999" cy="365125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The Open-Closed Principle (OCP).  </a:t>
            </a:r>
            <a:r>
              <a:rPr b="0" i="1" lang="en-US" sz="1600" u="none" cap="none" strike="noStrike">
                <a:solidFill>
                  <a:schemeClr val="dk1"/>
                </a:solidFill>
                <a:latin typeface="Helvetica Neue"/>
                <a:ea typeface="Helvetica Neue"/>
                <a:cs typeface="Helvetica Neue"/>
                <a:sym typeface="Helvetica Neue"/>
              </a:rPr>
              <a:t>“A module [component] should be open for extension but closed for modification.</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The Liskov Substitution Principle (LSP).  </a:t>
            </a:r>
            <a:r>
              <a:rPr b="0" i="1" lang="en-US" sz="1600" u="none" cap="none" strike="noStrike">
                <a:solidFill>
                  <a:schemeClr val="dk1"/>
                </a:solidFill>
                <a:latin typeface="Helvetica Neue"/>
                <a:ea typeface="Helvetica Neue"/>
                <a:cs typeface="Helvetica Neue"/>
                <a:sym typeface="Helvetica Neue"/>
              </a:rPr>
              <a:t>“Subclasses should be substitutable for their base classes.</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Dependency Inversion Principle (DIP). </a:t>
            </a:r>
            <a:r>
              <a:rPr b="0" i="0" lang="en-US" sz="1600" u="none" cap="none" strike="noStrike">
                <a:solidFill>
                  <a:schemeClr val="dk1"/>
                </a:solidFill>
                <a:latin typeface="Helvetica Neue"/>
                <a:ea typeface="Helvetica Neue"/>
                <a:cs typeface="Helvetica Neue"/>
                <a:sym typeface="Helvetica Neue"/>
              </a:rPr>
              <a:t> </a:t>
            </a:r>
            <a:r>
              <a:rPr b="0" i="1" lang="en-US" sz="1600" u="none" cap="none" strike="noStrike">
                <a:solidFill>
                  <a:schemeClr val="dk1"/>
                </a:solidFill>
                <a:latin typeface="Helvetica Neue"/>
                <a:ea typeface="Helvetica Neue"/>
                <a:cs typeface="Helvetica Neue"/>
                <a:sym typeface="Helvetica Neue"/>
              </a:rPr>
              <a:t>“Depend on abstractions. Do not depend on concretions.”</a:t>
            </a:r>
            <a:r>
              <a:rPr b="0" i="0" lang="en-US" sz="1600" u="none" cap="none" strike="noStrike">
                <a:solidFill>
                  <a:schemeClr val="dk1"/>
                </a:solidFill>
                <a:latin typeface="Helvetica Neue"/>
                <a:ea typeface="Helvetica Neue"/>
                <a:cs typeface="Helvetica Neue"/>
                <a:sym typeface="Helvetica Neue"/>
              </a:rPr>
              <a:t>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The Interface Segregation Principle (ISP).</a:t>
            </a:r>
            <a:r>
              <a:rPr b="0" i="1" lang="en-US" sz="1600" u="none" cap="none" strike="noStrike">
                <a:solidFill>
                  <a:schemeClr val="folHlink"/>
                </a:solidFill>
                <a:latin typeface="Helvetica Neue"/>
                <a:ea typeface="Helvetica Neue"/>
                <a:cs typeface="Helvetica Neue"/>
                <a:sym typeface="Helvetica Neue"/>
              </a:rPr>
              <a:t> </a:t>
            </a:r>
            <a:r>
              <a:rPr b="0" i="1" lang="en-US" sz="1600" u="none" cap="none" strike="noStrike">
                <a:solidFill>
                  <a:schemeClr val="dk1"/>
                </a:solidFill>
                <a:latin typeface="Helvetica Neue"/>
                <a:ea typeface="Helvetica Neue"/>
                <a:cs typeface="Helvetica Neue"/>
                <a:sym typeface="Helvetica Neue"/>
              </a:rPr>
              <a:t>“Many client-specific interfaces are better than one general purpose interface.</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The Release Reuse Equivalency Principle (REP). </a:t>
            </a:r>
            <a:r>
              <a:rPr b="0" i="1" lang="en-US" sz="1600" u="none" cap="none" strike="noStrike">
                <a:solidFill>
                  <a:schemeClr val="dk1"/>
                </a:solidFill>
                <a:latin typeface="Helvetica Neue"/>
                <a:ea typeface="Helvetica Neue"/>
                <a:cs typeface="Helvetica Neue"/>
                <a:sym typeface="Helvetica Neue"/>
              </a:rPr>
              <a:t>“The granule of reuse is the granule of release.”</a:t>
            </a:r>
            <a:r>
              <a:rPr b="0" i="0" lang="en-US" sz="1600" u="none" cap="none" strike="noStrike">
                <a:solidFill>
                  <a:schemeClr val="dk1"/>
                </a:solidFill>
                <a:latin typeface="Helvetica Neue"/>
                <a:ea typeface="Helvetica Neue"/>
                <a:cs typeface="Helvetica Neue"/>
                <a:sym typeface="Helvetica Neue"/>
              </a:rPr>
              <a:t>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The Common Closure Principle (CCP). </a:t>
            </a:r>
            <a:r>
              <a:rPr b="0" i="1" lang="en-US" sz="1600" u="none" cap="none" strike="noStrike">
                <a:solidFill>
                  <a:schemeClr val="dk1"/>
                </a:solidFill>
                <a:latin typeface="Helvetica Neue"/>
                <a:ea typeface="Helvetica Neue"/>
                <a:cs typeface="Helvetica Neue"/>
                <a:sym typeface="Helvetica Neue"/>
              </a:rPr>
              <a:t>“Classes that change together belong together.” </a:t>
            </a:r>
          </a:p>
          <a:p>
            <a:pPr indent="-342900" lvl="0" marL="342900" marR="0" rtl="0" algn="l">
              <a:lnSpc>
                <a:spcPct val="90000"/>
              </a:lnSpc>
              <a:spcBef>
                <a:spcPts val="360"/>
              </a:spcBef>
              <a:spcAft>
                <a:spcPts val="0"/>
              </a:spcAft>
              <a:buClr>
                <a:schemeClr val="folHlink"/>
              </a:buClr>
              <a:buSzPct val="84375"/>
              <a:buFont typeface="Noto Symbol"/>
              <a:buChar char="■"/>
            </a:pPr>
            <a:r>
              <a:rPr b="0" i="0" lang="en-US" sz="1600" u="none" cap="none" strike="noStrike">
                <a:solidFill>
                  <a:schemeClr val="folHlink"/>
                </a:solidFill>
                <a:latin typeface="Helvetica Neue"/>
                <a:ea typeface="Helvetica Neue"/>
                <a:cs typeface="Helvetica Neue"/>
                <a:sym typeface="Helvetica Neue"/>
              </a:rPr>
              <a:t>The Common Reuse Principle (CRP). </a:t>
            </a:r>
            <a:r>
              <a:rPr b="0" i="1" lang="en-US" sz="1600" u="none" cap="none" strike="noStrike">
                <a:solidFill>
                  <a:schemeClr val="folHlink"/>
                </a:solidFill>
                <a:latin typeface="Helvetica Neue"/>
                <a:ea typeface="Helvetica Neue"/>
                <a:cs typeface="Helvetica Neue"/>
                <a:sym typeface="Helvetica Neue"/>
              </a:rPr>
              <a:t>“</a:t>
            </a:r>
            <a:r>
              <a:rPr b="0" i="1" lang="en-US" sz="1600" u="none" cap="none" strike="noStrike">
                <a:solidFill>
                  <a:schemeClr val="dk1"/>
                </a:solidFill>
                <a:latin typeface="Helvetica Neue"/>
                <a:ea typeface="Helvetica Neue"/>
                <a:cs typeface="Helvetica Neue"/>
                <a:sym typeface="Helvetica Neue"/>
              </a:rPr>
              <a:t>Classes that aren’t reused together should not be grouped together.”</a:t>
            </a:r>
            <a:r>
              <a:rPr b="1" i="0" lang="en-US" sz="1800" u="none" cap="none" strike="noStrike">
                <a:solidFill>
                  <a:schemeClr val="dk1"/>
                </a:solidFill>
                <a:latin typeface="Helvetica Neue"/>
                <a:ea typeface="Helvetica Neue"/>
                <a:cs typeface="Helvetica Neue"/>
                <a:sym typeface="Helvetica Neue"/>
              </a:rPr>
              <a:t> </a:t>
            </a:r>
          </a:p>
        </p:txBody>
      </p:sp>
      <p:sp>
        <p:nvSpPr>
          <p:cNvPr id="248" name="Shape 248"/>
          <p:cNvSpPr txBox="1"/>
          <p:nvPr/>
        </p:nvSpPr>
        <p:spPr>
          <a:xfrm>
            <a:off x="1296987" y="5632450"/>
            <a:ext cx="184149" cy="3397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9" name="Shape 249"/>
          <p:cNvSpPr txBox="1"/>
          <p:nvPr/>
        </p:nvSpPr>
        <p:spPr>
          <a:xfrm>
            <a:off x="1828800" y="5638800"/>
            <a:ext cx="6608762" cy="214312"/>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Arial"/>
              <a:buNone/>
            </a:pPr>
            <a:r>
              <a:rPr b="1" i="0" lang="en-US" sz="900" u="none" cap="none" strike="noStrike">
                <a:solidFill>
                  <a:schemeClr val="dk1"/>
                </a:solidFill>
                <a:latin typeface="Arial"/>
                <a:ea typeface="Arial"/>
                <a:cs typeface="Arial"/>
                <a:sym typeface="Arial"/>
              </a:rPr>
              <a:t>Source:  Martin, R., “Design Principles and Design Patterns,” downloaded from http:www.objectmentor.com, 2000.</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3" name="Shape 253"/>
        <p:cNvGrpSpPr/>
        <p:nvPr/>
      </p:nvGrpSpPr>
      <p:grpSpPr>
        <a:xfrm>
          <a:off x="0" y="0"/>
          <a:ext cx="0" cy="0"/>
          <a:chOff x="0" y="0"/>
          <a:chExt cx="0" cy="0"/>
        </a:xfrm>
      </p:grpSpPr>
      <p:sp>
        <p:nvSpPr>
          <p:cNvPr id="254" name="Shape 25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55" name="Shape 25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6" name="Shape 256"/>
          <p:cNvSpPr txBox="1"/>
          <p:nvPr>
            <p:ph type="title"/>
          </p:nvPr>
        </p:nvSpPr>
        <p:spPr>
          <a:xfrm>
            <a:off x="1219200" y="1066800"/>
            <a:ext cx="53339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Guidelines</a:t>
            </a:r>
          </a:p>
        </p:txBody>
      </p:sp>
      <p:sp>
        <p:nvSpPr>
          <p:cNvPr id="257" name="Shape 257"/>
          <p:cNvSpPr txBox="1"/>
          <p:nvPr>
            <p:ph idx="1" type="body"/>
          </p:nvPr>
        </p:nvSpPr>
        <p:spPr>
          <a:xfrm>
            <a:off x="1905000" y="1963736"/>
            <a:ext cx="6248399" cy="36750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Components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Naming conventions should be established for components that are specified as part of the architectural model and then refined and elaborated as part of the component-level model</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Interfaces</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 Interfaces provide important information about communication and collaboration (as well as helping us to achieve the OPC)</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Dependencies and Inheritance</a:t>
            </a:r>
          </a:p>
          <a:p>
            <a:pPr indent="-285750" lvl="1" marL="742950" marR="0" rtl="0" algn="l">
              <a:lnSpc>
                <a:spcPct val="9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Helvetica Neue"/>
                <a:ea typeface="Helvetica Neue"/>
                <a:cs typeface="Helvetica Neue"/>
                <a:sym typeface="Helvetica Neue"/>
              </a:rPr>
              <a:t>it is a good idea to model dependencies from left to right and inheritance from bottom (derived classes) to top (base classes).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1" name="Shape 261"/>
        <p:cNvGrpSpPr/>
        <p:nvPr/>
      </p:nvGrpSpPr>
      <p:grpSpPr>
        <a:xfrm>
          <a:off x="0" y="0"/>
          <a:ext cx="0" cy="0"/>
          <a:chOff x="0" y="0"/>
          <a:chExt cx="0" cy="0"/>
        </a:xfrm>
      </p:grpSpPr>
      <p:sp>
        <p:nvSpPr>
          <p:cNvPr id="262" name="Shape 26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3" name="Shape 26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4" name="Shape 264"/>
          <p:cNvSpPr txBox="1"/>
          <p:nvPr>
            <p:ph type="title"/>
          </p:nvPr>
        </p:nvSpPr>
        <p:spPr>
          <a:xfrm>
            <a:off x="1295400" y="990600"/>
            <a:ext cx="2833686"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Cohesion</a:t>
            </a:r>
          </a:p>
        </p:txBody>
      </p:sp>
      <p:sp>
        <p:nvSpPr>
          <p:cNvPr id="265" name="Shape 265"/>
          <p:cNvSpPr txBox="1"/>
          <p:nvPr>
            <p:ph idx="1" type="body"/>
          </p:nvPr>
        </p:nvSpPr>
        <p:spPr>
          <a:xfrm>
            <a:off x="1905000" y="1905000"/>
            <a:ext cx="633095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Conventional view: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the “single-mindedness” of a module</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OO view: </a:t>
            </a:r>
          </a:p>
          <a:p>
            <a:pPr indent="-285750" lvl="1" marL="742950" marR="0" rtl="0" algn="l">
              <a:lnSpc>
                <a:spcPct val="90000"/>
              </a:lnSpc>
              <a:spcBef>
                <a:spcPts val="320"/>
              </a:spcBef>
              <a:spcAft>
                <a:spcPts val="0"/>
              </a:spcAft>
              <a:buClr>
                <a:schemeClr val="folHlink"/>
              </a:buClr>
              <a:buSzPct val="70000"/>
              <a:buFont typeface="Noto Symbol"/>
              <a:buChar char="■"/>
            </a:pPr>
            <a:r>
              <a:rPr b="0" i="1" lang="en-US" sz="1600" u="none" cap="none" strike="noStrike">
                <a:solidFill>
                  <a:schemeClr val="dk1"/>
                </a:solidFill>
                <a:latin typeface="Helvetica Neue"/>
                <a:ea typeface="Helvetica Neue"/>
                <a:cs typeface="Helvetica Neue"/>
                <a:sym typeface="Helvetica Neue"/>
              </a:rPr>
              <a:t>cohesion</a:t>
            </a:r>
            <a:r>
              <a:rPr b="0" i="0" lang="en-US" sz="1600" u="none" cap="none" strike="noStrike">
                <a:solidFill>
                  <a:schemeClr val="dk1"/>
                </a:solidFill>
                <a:latin typeface="Helvetica Neue"/>
                <a:ea typeface="Helvetica Neue"/>
                <a:cs typeface="Helvetica Neue"/>
                <a:sym typeface="Helvetica Neue"/>
              </a:rPr>
              <a:t> implies that a component or class encapsulates only attributes and operations that are closely related to one another and to the class or component itself</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Levels of cohesion</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Functional</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Layer</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Communicational</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Sequential</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Procedural</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Temporal</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utility</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9" name="Shape 269"/>
        <p:cNvGrpSpPr/>
        <p:nvPr/>
      </p:nvGrpSpPr>
      <p:grpSpPr>
        <a:xfrm>
          <a:off x="0" y="0"/>
          <a:ext cx="0" cy="0"/>
          <a:chOff x="0" y="0"/>
          <a:chExt cx="0" cy="0"/>
        </a:xfrm>
      </p:grpSpPr>
      <p:sp>
        <p:nvSpPr>
          <p:cNvPr id="270" name="Shape 27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71" name="Shape 27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2" name="Shape 272"/>
          <p:cNvSpPr txBox="1"/>
          <p:nvPr>
            <p:ph type="title"/>
          </p:nvPr>
        </p:nvSpPr>
        <p:spPr>
          <a:xfrm>
            <a:off x="1295400" y="990600"/>
            <a:ext cx="2738437"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Coupling</a:t>
            </a:r>
          </a:p>
        </p:txBody>
      </p:sp>
      <p:sp>
        <p:nvSpPr>
          <p:cNvPr id="273" name="Shape 273"/>
          <p:cNvSpPr txBox="1"/>
          <p:nvPr>
            <p:ph idx="1" type="body"/>
          </p:nvPr>
        </p:nvSpPr>
        <p:spPr>
          <a:xfrm>
            <a:off x="1828800" y="1828800"/>
            <a:ext cx="621665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Conventional view: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The degree to which a component is connected to other components and to the external world</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OO view:</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a qualitative measure of the degree to which classes are connected to one another</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Level of coupling</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Content</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Common</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Control</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Stamp</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Data</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Routine call</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Type use</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Inclusion or import</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External</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x="0" y="0"/>
          <a:ext cx="0" cy="0"/>
          <a:chOff x="0" y="0"/>
          <a:chExt cx="0" cy="0"/>
        </a:xfrm>
      </p:grpSpPr>
      <p:sp>
        <p:nvSpPr>
          <p:cNvPr id="278" name="Shape 27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79" name="Shape 27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0" name="Shape 280"/>
          <p:cNvSpPr txBox="1"/>
          <p:nvPr>
            <p:ph type="title"/>
          </p:nvPr>
        </p:nvSpPr>
        <p:spPr>
          <a:xfrm>
            <a:off x="1219200" y="1143000"/>
            <a:ext cx="624204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Component Level Design-I</a:t>
            </a:r>
          </a:p>
        </p:txBody>
      </p:sp>
      <p:sp>
        <p:nvSpPr>
          <p:cNvPr id="281" name="Shape 281"/>
          <p:cNvSpPr txBox="1"/>
          <p:nvPr>
            <p:ph idx="1" type="body"/>
          </p:nvPr>
        </p:nvSpPr>
        <p:spPr>
          <a:xfrm>
            <a:off x="1976436" y="1981200"/>
            <a:ext cx="6634162" cy="3551236"/>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1.  Identify all design classes that correspond to the problem domain. </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2.  Identify all design classes that correspond to the infrastructure domain.</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3.  Elaborate all design classes that are not acquired as reusable components.</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3a.  Specify message details when classes or component collaborate. </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3b.  Identify appropriate interfaces for each component.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7" name="Shape 28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8" name="Shape 288"/>
          <p:cNvSpPr txBox="1"/>
          <p:nvPr>
            <p:ph type="title"/>
          </p:nvPr>
        </p:nvSpPr>
        <p:spPr>
          <a:xfrm>
            <a:off x="1143000" y="1143000"/>
            <a:ext cx="64389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Component-Level Design-II</a:t>
            </a:r>
          </a:p>
        </p:txBody>
      </p:sp>
      <p:sp>
        <p:nvSpPr>
          <p:cNvPr id="289" name="Shape 289"/>
          <p:cNvSpPr txBox="1"/>
          <p:nvPr>
            <p:ph idx="1" type="body"/>
          </p:nvPr>
        </p:nvSpPr>
        <p:spPr>
          <a:xfrm>
            <a:off x="1828800" y="1828800"/>
            <a:ext cx="6781800" cy="4498975"/>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3c.  Elaborate attributes and define data types and data structures required to implement them.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3d.</a:t>
            </a:r>
            <a:r>
              <a:rPr b="1" i="0" lang="en-US" sz="2000" u="none" cap="none" strike="noStrike">
                <a:solidFill>
                  <a:schemeClr val="dk1"/>
                </a:solidFill>
                <a:latin typeface="Helvetica Neue"/>
                <a:ea typeface="Helvetica Neue"/>
                <a:cs typeface="Helvetica Neue"/>
                <a:sym typeface="Helvetica Neue"/>
              </a:rPr>
              <a:t> </a:t>
            </a:r>
            <a:r>
              <a:rPr b="0" i="0" lang="en-US" sz="2000" u="none" cap="none" strike="noStrike">
                <a:solidFill>
                  <a:schemeClr val="dk1"/>
                </a:solidFill>
                <a:latin typeface="Helvetica Neue"/>
                <a:ea typeface="Helvetica Neue"/>
                <a:cs typeface="Helvetica Neue"/>
                <a:sym typeface="Helvetica Neue"/>
              </a:rPr>
              <a:t> Describe processing flow within each operation in detail.</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4.  Describe persistent data sources (databases and files) and identify the classes required to manage them.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5.  Develop and elaborate behavioral representations for a class or component.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6.  Elaborate deployment diagrams to provide additional implementation detail.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Step 7.  Factor every component-level design representation and always consider alternatives.</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