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</p:sldIdLst>
  <p:sldSz cy="6858000" cx="9144000"/>
  <p:notesSz cx="6858000" cy="9144000"/>
  <p:embeddedFontLst>
    <p:embeddedFont>
      <p:font typeface="Quattrocento"/>
      <p:regular r:id="rId30"/>
      <p:bold r:id="rId31"/>
    </p:embeddedFont>
    <p:embeddedFont>
      <p:font typeface="Helvetica Neue"/>
      <p:regular r:id="rId32"/>
      <p:bold r:id="rId33"/>
      <p:italic r:id="rId34"/>
      <p:boldItalic r:id="rId3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notesMaster" Target="notesMasters/notesMaster.xml"/><Relationship Id="rId6" Type="http://schemas.openxmlformats.org/officeDocument/2006/relationships/slide" Target="slides/slide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font" Target="fonts/Quattrocento-bold.fntdata"/><Relationship Id="rId30" Type="http://schemas.openxmlformats.org/officeDocument/2006/relationships/font" Target="fonts/Quattrocento-regular.fntdata"/><Relationship Id="rId11" Type="http://schemas.openxmlformats.org/officeDocument/2006/relationships/slide" Target="slides/slide5.xml"/><Relationship Id="rId33" Type="http://schemas.openxmlformats.org/officeDocument/2006/relationships/font" Target="fonts/HelveticaNeue-bold.fntdata"/><Relationship Id="rId10" Type="http://schemas.openxmlformats.org/officeDocument/2006/relationships/slide" Target="slides/slide4.xml"/><Relationship Id="rId32" Type="http://schemas.openxmlformats.org/officeDocument/2006/relationships/font" Target="fonts/HelveticaNeue-regular.fntdata"/><Relationship Id="rId13" Type="http://schemas.openxmlformats.org/officeDocument/2006/relationships/slide" Target="slides/slide7.xml"/><Relationship Id="rId35" Type="http://schemas.openxmlformats.org/officeDocument/2006/relationships/font" Target="fonts/HelveticaNeue-boldItalic.fntdata"/><Relationship Id="rId12" Type="http://schemas.openxmlformats.org/officeDocument/2006/relationships/slide" Target="slides/slide6.xml"/><Relationship Id="rId34" Type="http://schemas.openxmlformats.org/officeDocument/2006/relationships/font" Target="fonts/HelveticaNeue-italic.fntdata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620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notesSlide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9" name="Shape 20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8" name="Shape 21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1" name="Shape 29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9" name="Shape 29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7" name="Shape 30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Shape 314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5" name="Shape 31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4" name="Shape 32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Shape 332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3" name="Shape 33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Shape 341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2" name="Shape 34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0" name="Shape 35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Shape 357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8" name="Shape 35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Shape 365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6" name="Shape 36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6" name="Shape 22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Shape 373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4" name="Shape 37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2" name="Shape 38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0" name="Shape 39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96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Shape 397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8" name="Shape 39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4" name="Shape 23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2" name="Shape 24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0" name="Shape 25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9" name="Shape 25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7" name="Shape 26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5" name="Shape 27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3" name="Shape 28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slideLayout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1pPr>
            <a:lvl2pPr indent="-196850" lvl="1" marL="74295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80" name="Shape 80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1" name="Shape 81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 rot="5400000">
            <a:off x="5267325" y="2600324"/>
            <a:ext cx="5105399" cy="18859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84" name="Shape 84"/>
          <p:cNvSpPr txBox="1"/>
          <p:nvPr>
            <p:ph idx="1" type="body"/>
          </p:nvPr>
        </p:nvSpPr>
        <p:spPr>
          <a:xfrm rot="5400000">
            <a:off x="1419225" y="790574"/>
            <a:ext cx="5105399" cy="5505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1pPr>
            <a:lvl2pPr indent="-196850" lvl="1" marL="74295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85" name="Shape 85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6" name="Shape 86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/>
          <p:nvPr>
            <p:ph type="ctrTitle"/>
          </p:nvPr>
        </p:nvSpPr>
        <p:spPr>
          <a:xfrm>
            <a:off x="779462" y="1447800"/>
            <a:ext cx="7678736" cy="108108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203" name="Shape 203"/>
          <p:cNvSpPr txBox="1"/>
          <p:nvPr>
            <p:ph idx="1" type="subTitle"/>
          </p:nvPr>
        </p:nvSpPr>
        <p:spPr>
          <a:xfrm>
            <a:off x="4021137" y="2860675"/>
            <a:ext cx="4437062" cy="31146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None/>
              <a:defRPr/>
            </a:lvl1pPr>
            <a:lvl2pPr indent="-1968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marR="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204" name="Shape 204"/>
          <p:cNvSpPr txBox="1"/>
          <p:nvPr>
            <p:ph idx="10" type="dt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05" name="Shape 20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06" name="Shape 206"/>
          <p:cNvSpPr txBox="1"/>
          <p:nvPr>
            <p:ph idx="12" type="sldNum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89" name="Shape 89"/>
          <p:cNvSpPr txBox="1"/>
          <p:nvPr>
            <p:ph idx="1" type="body"/>
          </p:nvPr>
        </p:nvSpPr>
        <p:spPr>
          <a:xfrm rot="5400000">
            <a:off x="3200400" y="533400"/>
            <a:ext cx="4190999" cy="6934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1pPr>
            <a:lvl2pPr indent="-196850" lvl="1" marL="74295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90" name="Shape 90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1" name="Shape 91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94" name="Shape 94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Helvetica Neue"/>
              <a:buNone/>
              <a:defRPr/>
            </a:lvl1pPr>
            <a:lvl2pPr indent="0" lvl="1" marL="457200" rtl="0">
              <a:spcBef>
                <a:spcPts val="0"/>
              </a:spcBef>
              <a:buFont typeface="Helvetica Neue"/>
              <a:buNone/>
              <a:defRPr/>
            </a:lvl2pPr>
            <a:lvl3pPr indent="0" lvl="2" marL="914400" rtl="0">
              <a:spcBef>
                <a:spcPts val="0"/>
              </a:spcBef>
              <a:buFont typeface="Helvetica Neue"/>
              <a:buNone/>
              <a:defRPr/>
            </a:lvl3pPr>
            <a:lvl4pPr indent="0" lvl="3" marL="1371600" rtl="0">
              <a:spcBef>
                <a:spcPts val="0"/>
              </a:spcBef>
              <a:buFont typeface="Helvetica Neue"/>
              <a:buNone/>
              <a:defRPr/>
            </a:lvl4pPr>
            <a:lvl5pPr indent="0" lvl="4" marL="1828800" rtl="0">
              <a:spcBef>
                <a:spcPts val="0"/>
              </a:spcBef>
              <a:buFont typeface="Helvetica Neue"/>
              <a:buNone/>
              <a:defRPr/>
            </a:lvl5pPr>
            <a:lvl6pPr indent="0" lvl="5" marL="2286000" rtl="0">
              <a:spcBef>
                <a:spcPts val="0"/>
              </a:spcBef>
              <a:buFont typeface="Helvetica Neue"/>
              <a:buNone/>
              <a:defRPr/>
            </a:lvl6pPr>
            <a:lvl7pPr indent="0" lvl="6" marL="2743200" rtl="0">
              <a:spcBef>
                <a:spcPts val="0"/>
              </a:spcBef>
              <a:buFont typeface="Helvetica Neue"/>
              <a:buNone/>
              <a:defRPr/>
            </a:lvl7pPr>
            <a:lvl8pPr indent="0" lvl="7" marL="3200400" rtl="0">
              <a:spcBef>
                <a:spcPts val="0"/>
              </a:spcBef>
              <a:buFont typeface="Helvetica Neue"/>
              <a:buNone/>
              <a:defRPr/>
            </a:lvl8pPr>
            <a:lvl9pPr indent="0" lvl="8" marL="3657600" rtl="0">
              <a:spcBef>
                <a:spcPts val="0"/>
              </a:spcBef>
              <a:buFont typeface="Helvetica Neue"/>
              <a:buNone/>
              <a:defRPr/>
            </a:lvl9pPr>
          </a:lstStyle>
          <a:p/>
        </p:txBody>
      </p:sp>
      <p:sp>
        <p:nvSpPr>
          <p:cNvPr id="96" name="Shape 96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7" name="Shape 97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01" name="Shape 10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Helvetica Neue"/>
              <a:buNone/>
              <a:defRPr/>
            </a:lvl1pPr>
            <a:lvl2pPr indent="0" lvl="1" marL="457200" rtl="0">
              <a:spcBef>
                <a:spcPts val="0"/>
              </a:spcBef>
              <a:buFont typeface="Helvetica Neue"/>
              <a:buNone/>
              <a:defRPr/>
            </a:lvl2pPr>
            <a:lvl3pPr indent="0" lvl="2" marL="914400" rtl="0">
              <a:spcBef>
                <a:spcPts val="0"/>
              </a:spcBef>
              <a:buFont typeface="Helvetica Neue"/>
              <a:buNone/>
              <a:defRPr/>
            </a:lvl3pPr>
            <a:lvl4pPr indent="0" lvl="3" marL="1371600" rtl="0">
              <a:spcBef>
                <a:spcPts val="0"/>
              </a:spcBef>
              <a:buFont typeface="Helvetica Neue"/>
              <a:buNone/>
              <a:defRPr/>
            </a:lvl4pPr>
            <a:lvl5pPr indent="0" lvl="4" marL="1828800" rtl="0">
              <a:spcBef>
                <a:spcPts val="0"/>
              </a:spcBef>
              <a:buFont typeface="Helvetica Neue"/>
              <a:buNone/>
              <a:defRPr/>
            </a:lvl5pPr>
            <a:lvl6pPr indent="0" lvl="5" marL="2286000" rtl="0">
              <a:spcBef>
                <a:spcPts val="0"/>
              </a:spcBef>
              <a:buFont typeface="Helvetica Neue"/>
              <a:buNone/>
              <a:defRPr/>
            </a:lvl6pPr>
            <a:lvl7pPr indent="0" lvl="6" marL="2743200" rtl="0">
              <a:spcBef>
                <a:spcPts val="0"/>
              </a:spcBef>
              <a:buFont typeface="Helvetica Neue"/>
              <a:buNone/>
              <a:defRPr/>
            </a:lvl7pPr>
            <a:lvl8pPr indent="0" lvl="7" marL="3200400" rtl="0">
              <a:spcBef>
                <a:spcPts val="0"/>
              </a:spcBef>
              <a:buFont typeface="Helvetica Neue"/>
              <a:buNone/>
              <a:defRPr/>
            </a:lvl8pPr>
            <a:lvl9pPr indent="0" lvl="8" marL="3657600" rtl="0">
              <a:spcBef>
                <a:spcPts val="0"/>
              </a:spcBef>
              <a:buFont typeface="Helvetica Neue"/>
              <a:buNone/>
              <a:defRPr/>
            </a:lvl9pPr>
          </a:lstStyle>
          <a:p/>
        </p:txBody>
      </p:sp>
      <p:sp>
        <p:nvSpPr>
          <p:cNvPr id="102" name="Shape 102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03" name="Shape 103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06" name="Shape 106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09" name="Shape 109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10" name="Shape 110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Helvetica Neue"/>
              <a:buNone/>
              <a:defRPr/>
            </a:lvl1pPr>
            <a:lvl2pPr indent="0" lvl="1" marL="457200" rtl="0">
              <a:spcBef>
                <a:spcPts val="0"/>
              </a:spcBef>
              <a:buFont typeface="Helvetica Neue"/>
              <a:buNone/>
              <a:defRPr/>
            </a:lvl2pPr>
            <a:lvl3pPr indent="0" lvl="2" marL="914400" rtl="0">
              <a:spcBef>
                <a:spcPts val="0"/>
              </a:spcBef>
              <a:buFont typeface="Helvetica Neue"/>
              <a:buNone/>
              <a:defRPr/>
            </a:lvl3pPr>
            <a:lvl4pPr indent="0" lvl="3" marL="1371600" rtl="0">
              <a:spcBef>
                <a:spcPts val="0"/>
              </a:spcBef>
              <a:buFont typeface="Helvetica Neue"/>
              <a:buNone/>
              <a:defRPr/>
            </a:lvl4pPr>
            <a:lvl5pPr indent="0" lvl="4" marL="1828800" rtl="0">
              <a:spcBef>
                <a:spcPts val="0"/>
              </a:spcBef>
              <a:buFont typeface="Helvetica Neue"/>
              <a:buNone/>
              <a:defRPr/>
            </a:lvl5pPr>
            <a:lvl6pPr indent="0" lvl="5" marL="2286000" rtl="0">
              <a:spcBef>
                <a:spcPts val="0"/>
              </a:spcBef>
              <a:buFont typeface="Helvetica Neue"/>
              <a:buNone/>
              <a:defRPr/>
            </a:lvl6pPr>
            <a:lvl7pPr indent="0" lvl="6" marL="2743200" rtl="0">
              <a:spcBef>
                <a:spcPts val="0"/>
              </a:spcBef>
              <a:buFont typeface="Helvetica Neue"/>
              <a:buNone/>
              <a:defRPr/>
            </a:lvl7pPr>
            <a:lvl8pPr indent="0" lvl="7" marL="3200400" rtl="0">
              <a:spcBef>
                <a:spcPts val="0"/>
              </a:spcBef>
              <a:buFont typeface="Helvetica Neue"/>
              <a:buNone/>
              <a:defRPr/>
            </a:lvl8pPr>
            <a:lvl9pPr indent="0" lvl="8" marL="3657600" rtl="0">
              <a:spcBef>
                <a:spcPts val="0"/>
              </a:spcBef>
              <a:buFont typeface="Helvetica Neue"/>
              <a:buNone/>
              <a:defRPr/>
            </a:lvl9pPr>
          </a:lstStyle>
          <a:p/>
        </p:txBody>
      </p:sp>
      <p:sp>
        <p:nvSpPr>
          <p:cNvPr id="114" name="Shape 114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15" name="Shape 115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Helvetica Neue"/>
              <a:buNone/>
              <a:defRPr/>
            </a:lvl1pPr>
            <a:lvl2pPr indent="0" lvl="1" marL="457200" rtl="0">
              <a:spcBef>
                <a:spcPts val="0"/>
              </a:spcBef>
              <a:buFont typeface="Helvetica Neue"/>
              <a:buNone/>
              <a:defRPr/>
            </a:lvl2pPr>
            <a:lvl3pPr indent="0" lvl="2" marL="914400" rtl="0">
              <a:spcBef>
                <a:spcPts val="0"/>
              </a:spcBef>
              <a:buFont typeface="Helvetica Neue"/>
              <a:buNone/>
              <a:defRPr/>
            </a:lvl3pPr>
            <a:lvl4pPr indent="0" lvl="3" marL="1371600" rtl="0">
              <a:spcBef>
                <a:spcPts val="0"/>
              </a:spcBef>
              <a:buFont typeface="Helvetica Neue"/>
              <a:buNone/>
              <a:defRPr/>
            </a:lvl4pPr>
            <a:lvl5pPr indent="0" lvl="4" marL="1828800" rtl="0">
              <a:spcBef>
                <a:spcPts val="0"/>
              </a:spcBef>
              <a:buFont typeface="Helvetica Neue"/>
              <a:buNone/>
              <a:defRPr/>
            </a:lvl5pPr>
            <a:lvl6pPr indent="0" lvl="5" marL="2286000" rtl="0">
              <a:spcBef>
                <a:spcPts val="0"/>
              </a:spcBef>
              <a:buFont typeface="Helvetica Neue"/>
              <a:buNone/>
              <a:defRPr/>
            </a:lvl6pPr>
            <a:lvl7pPr indent="0" lvl="6" marL="2743200" rtl="0">
              <a:spcBef>
                <a:spcPts val="0"/>
              </a:spcBef>
              <a:buFont typeface="Helvetica Neue"/>
              <a:buNone/>
              <a:defRPr/>
            </a:lvl7pPr>
            <a:lvl8pPr indent="0" lvl="7" marL="3200400" rtl="0">
              <a:spcBef>
                <a:spcPts val="0"/>
              </a:spcBef>
              <a:buFont typeface="Helvetica Neue"/>
              <a:buNone/>
              <a:defRPr/>
            </a:lvl8pPr>
            <a:lvl9pPr indent="0" lvl="8" marL="3657600" rtl="0">
              <a:spcBef>
                <a:spcPts val="0"/>
              </a:spcBef>
              <a:buFont typeface="Helvetica Neue"/>
              <a:buNone/>
              <a:defRPr/>
            </a:lvl9pPr>
          </a:lstStyle>
          <a:p/>
        </p:txBody>
      </p:sp>
      <p:sp>
        <p:nvSpPr>
          <p:cNvPr id="116" name="Shape 116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17" name="Shape 117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18" name="Shape 118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1828800" y="1905000"/>
            <a:ext cx="3390900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22" name="Shape 122"/>
          <p:cNvSpPr txBox="1"/>
          <p:nvPr>
            <p:ph idx="2" type="body"/>
          </p:nvPr>
        </p:nvSpPr>
        <p:spPr>
          <a:xfrm>
            <a:off x="5372100" y="1905000"/>
            <a:ext cx="3390900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23" name="Shape 123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24" name="Shape 124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Helvetica Neue"/>
              <a:buNone/>
              <a:defRPr/>
            </a:lvl1pPr>
            <a:lvl2pPr indent="0" lvl="1" marL="457200" rtl="0">
              <a:spcBef>
                <a:spcPts val="0"/>
              </a:spcBef>
              <a:buFont typeface="Helvetica Neue"/>
              <a:buNone/>
              <a:defRPr/>
            </a:lvl2pPr>
            <a:lvl3pPr indent="0" lvl="2" marL="914400" rtl="0">
              <a:spcBef>
                <a:spcPts val="0"/>
              </a:spcBef>
              <a:buFont typeface="Helvetica Neue"/>
              <a:buNone/>
              <a:defRPr/>
            </a:lvl3pPr>
            <a:lvl4pPr indent="0" lvl="3" marL="1371600" rtl="0">
              <a:spcBef>
                <a:spcPts val="0"/>
              </a:spcBef>
              <a:buFont typeface="Helvetica Neue"/>
              <a:buNone/>
              <a:defRPr/>
            </a:lvl4pPr>
            <a:lvl5pPr indent="0" lvl="4" marL="1828800" rtl="0">
              <a:spcBef>
                <a:spcPts val="0"/>
              </a:spcBef>
              <a:buFont typeface="Helvetica Neue"/>
              <a:buNone/>
              <a:defRPr/>
            </a:lvl5pPr>
            <a:lvl6pPr indent="0" lvl="5" marL="2286000" rtl="0">
              <a:spcBef>
                <a:spcPts val="0"/>
              </a:spcBef>
              <a:buFont typeface="Helvetica Neue"/>
              <a:buNone/>
              <a:defRPr/>
            </a:lvl6pPr>
            <a:lvl7pPr indent="0" lvl="6" marL="2743200" rtl="0">
              <a:spcBef>
                <a:spcPts val="0"/>
              </a:spcBef>
              <a:buFont typeface="Helvetica Neue"/>
              <a:buNone/>
              <a:defRPr/>
            </a:lvl7pPr>
            <a:lvl8pPr indent="0" lvl="7" marL="3200400" rtl="0">
              <a:spcBef>
                <a:spcPts val="0"/>
              </a:spcBef>
              <a:buFont typeface="Helvetica Neue"/>
              <a:buNone/>
              <a:defRPr/>
            </a:lvl8pPr>
            <a:lvl9pPr indent="0" lvl="8" marL="3657600" rtl="0">
              <a:spcBef>
                <a:spcPts val="0"/>
              </a:spcBef>
              <a:buFont typeface="Helvetica Neue"/>
              <a:buNone/>
              <a:defRPr/>
            </a:lvl9pPr>
          </a:lstStyle>
          <a:p/>
        </p:txBody>
      </p:sp>
      <p:sp>
        <p:nvSpPr>
          <p:cNvPr id="128" name="Shape 128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29" name="Shape 129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1" Type="http://schemas.openxmlformats.org/officeDocument/2006/relationships/theme" Target="../theme/theme.xml"/><Relationship Id="rId10" Type="http://schemas.openxmlformats.org/officeDocument/2006/relationships/slideLayout" Target="../slideLayouts/slideLayout9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theme" Target="../theme/theme2.xml"/></Relationships>
</file>

<file path=ppt/slideMasters/slideMaster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1219200" y="-9525"/>
            <a:ext cx="7924798" cy="6867525"/>
            <a:chOff x="0" y="0"/>
            <a:chExt cx="9147173" cy="6867525"/>
          </a:xfrm>
        </p:grpSpPr>
        <p:sp>
          <p:nvSpPr>
            <p:cNvPr id="11" name="Shape 11"/>
            <p:cNvSpPr txBox="1"/>
            <p:nvPr/>
          </p:nvSpPr>
          <p:spPr>
            <a:xfrm>
              <a:off x="0" y="0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Shape 12"/>
            <p:cNvSpPr txBox="1"/>
            <p:nvPr/>
          </p:nvSpPr>
          <p:spPr>
            <a:xfrm>
              <a:off x="152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Shape 13"/>
            <p:cNvSpPr txBox="1"/>
            <p:nvPr/>
          </p:nvSpPr>
          <p:spPr>
            <a:xfrm>
              <a:off x="304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Shape 14"/>
            <p:cNvSpPr txBox="1"/>
            <p:nvPr/>
          </p:nvSpPr>
          <p:spPr>
            <a:xfrm>
              <a:off x="457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Shape 15"/>
            <p:cNvSpPr txBox="1"/>
            <p:nvPr/>
          </p:nvSpPr>
          <p:spPr>
            <a:xfrm>
              <a:off x="609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Shape 16"/>
            <p:cNvSpPr txBox="1"/>
            <p:nvPr/>
          </p:nvSpPr>
          <p:spPr>
            <a:xfrm>
              <a:off x="762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Shape 17"/>
            <p:cNvSpPr txBox="1"/>
            <p:nvPr/>
          </p:nvSpPr>
          <p:spPr>
            <a:xfrm>
              <a:off x="914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Shape 18"/>
            <p:cNvSpPr txBox="1"/>
            <p:nvPr/>
          </p:nvSpPr>
          <p:spPr>
            <a:xfrm>
              <a:off x="1066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Shape 19"/>
            <p:cNvSpPr txBox="1"/>
            <p:nvPr/>
          </p:nvSpPr>
          <p:spPr>
            <a:xfrm>
              <a:off x="1219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Shape 20"/>
            <p:cNvSpPr txBox="1"/>
            <p:nvPr/>
          </p:nvSpPr>
          <p:spPr>
            <a:xfrm>
              <a:off x="1371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Shape 21"/>
            <p:cNvSpPr txBox="1"/>
            <p:nvPr/>
          </p:nvSpPr>
          <p:spPr>
            <a:xfrm>
              <a:off x="1524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Shape 22"/>
            <p:cNvSpPr txBox="1"/>
            <p:nvPr/>
          </p:nvSpPr>
          <p:spPr>
            <a:xfrm>
              <a:off x="1676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Shape 23"/>
            <p:cNvSpPr txBox="1"/>
            <p:nvPr/>
          </p:nvSpPr>
          <p:spPr>
            <a:xfrm>
              <a:off x="1828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Shape 24"/>
            <p:cNvSpPr txBox="1"/>
            <p:nvPr/>
          </p:nvSpPr>
          <p:spPr>
            <a:xfrm>
              <a:off x="1981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Shape 25"/>
            <p:cNvSpPr txBox="1"/>
            <p:nvPr/>
          </p:nvSpPr>
          <p:spPr>
            <a:xfrm>
              <a:off x="2133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Shape 26"/>
            <p:cNvSpPr txBox="1"/>
            <p:nvPr/>
          </p:nvSpPr>
          <p:spPr>
            <a:xfrm>
              <a:off x="2286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Shape 27"/>
            <p:cNvSpPr txBox="1"/>
            <p:nvPr/>
          </p:nvSpPr>
          <p:spPr>
            <a:xfrm>
              <a:off x="2438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Shape 28"/>
            <p:cNvSpPr txBox="1"/>
            <p:nvPr/>
          </p:nvSpPr>
          <p:spPr>
            <a:xfrm>
              <a:off x="2590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Shape 29"/>
            <p:cNvSpPr txBox="1"/>
            <p:nvPr/>
          </p:nvSpPr>
          <p:spPr>
            <a:xfrm>
              <a:off x="2743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Shape 30"/>
            <p:cNvSpPr txBox="1"/>
            <p:nvPr/>
          </p:nvSpPr>
          <p:spPr>
            <a:xfrm>
              <a:off x="2895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Shape 31"/>
            <p:cNvSpPr txBox="1"/>
            <p:nvPr/>
          </p:nvSpPr>
          <p:spPr>
            <a:xfrm>
              <a:off x="3048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Shape 32"/>
            <p:cNvSpPr txBox="1"/>
            <p:nvPr/>
          </p:nvSpPr>
          <p:spPr>
            <a:xfrm>
              <a:off x="3200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Shape 33"/>
            <p:cNvSpPr txBox="1"/>
            <p:nvPr/>
          </p:nvSpPr>
          <p:spPr>
            <a:xfrm>
              <a:off x="3352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Shape 34"/>
            <p:cNvSpPr txBox="1"/>
            <p:nvPr/>
          </p:nvSpPr>
          <p:spPr>
            <a:xfrm>
              <a:off x="3505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Shape 35"/>
            <p:cNvSpPr txBox="1"/>
            <p:nvPr/>
          </p:nvSpPr>
          <p:spPr>
            <a:xfrm>
              <a:off x="3657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Shape 36"/>
            <p:cNvSpPr txBox="1"/>
            <p:nvPr/>
          </p:nvSpPr>
          <p:spPr>
            <a:xfrm>
              <a:off x="3810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Shape 37"/>
            <p:cNvSpPr txBox="1"/>
            <p:nvPr/>
          </p:nvSpPr>
          <p:spPr>
            <a:xfrm>
              <a:off x="3962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Shape 38"/>
            <p:cNvSpPr txBox="1"/>
            <p:nvPr/>
          </p:nvSpPr>
          <p:spPr>
            <a:xfrm>
              <a:off x="4114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Shape 39"/>
            <p:cNvSpPr txBox="1"/>
            <p:nvPr/>
          </p:nvSpPr>
          <p:spPr>
            <a:xfrm>
              <a:off x="4267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Shape 40"/>
            <p:cNvSpPr txBox="1"/>
            <p:nvPr/>
          </p:nvSpPr>
          <p:spPr>
            <a:xfrm>
              <a:off x="4419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Shape 41"/>
            <p:cNvSpPr txBox="1"/>
            <p:nvPr/>
          </p:nvSpPr>
          <p:spPr>
            <a:xfrm>
              <a:off x="4572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Shape 42"/>
            <p:cNvSpPr txBox="1"/>
            <p:nvPr/>
          </p:nvSpPr>
          <p:spPr>
            <a:xfrm>
              <a:off x="4724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Shape 43"/>
            <p:cNvSpPr txBox="1"/>
            <p:nvPr/>
          </p:nvSpPr>
          <p:spPr>
            <a:xfrm>
              <a:off x="4876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Shape 44"/>
            <p:cNvSpPr txBox="1"/>
            <p:nvPr/>
          </p:nvSpPr>
          <p:spPr>
            <a:xfrm>
              <a:off x="5029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Shape 45"/>
            <p:cNvSpPr txBox="1"/>
            <p:nvPr/>
          </p:nvSpPr>
          <p:spPr>
            <a:xfrm>
              <a:off x="5181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Shape 46"/>
            <p:cNvSpPr txBox="1"/>
            <p:nvPr/>
          </p:nvSpPr>
          <p:spPr>
            <a:xfrm>
              <a:off x="5334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Shape 47"/>
            <p:cNvSpPr txBox="1"/>
            <p:nvPr/>
          </p:nvSpPr>
          <p:spPr>
            <a:xfrm>
              <a:off x="5486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Shape 48"/>
            <p:cNvSpPr txBox="1"/>
            <p:nvPr/>
          </p:nvSpPr>
          <p:spPr>
            <a:xfrm>
              <a:off x="5638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Shape 49"/>
            <p:cNvSpPr txBox="1"/>
            <p:nvPr/>
          </p:nvSpPr>
          <p:spPr>
            <a:xfrm>
              <a:off x="5791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" name="Shape 50"/>
            <p:cNvSpPr txBox="1"/>
            <p:nvPr/>
          </p:nvSpPr>
          <p:spPr>
            <a:xfrm>
              <a:off x="5943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" name="Shape 51"/>
            <p:cNvSpPr txBox="1"/>
            <p:nvPr/>
          </p:nvSpPr>
          <p:spPr>
            <a:xfrm>
              <a:off x="6096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" name="Shape 52"/>
            <p:cNvSpPr txBox="1"/>
            <p:nvPr/>
          </p:nvSpPr>
          <p:spPr>
            <a:xfrm>
              <a:off x="6248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Shape 53"/>
            <p:cNvSpPr txBox="1"/>
            <p:nvPr/>
          </p:nvSpPr>
          <p:spPr>
            <a:xfrm>
              <a:off x="6400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Shape 54"/>
            <p:cNvSpPr txBox="1"/>
            <p:nvPr/>
          </p:nvSpPr>
          <p:spPr>
            <a:xfrm>
              <a:off x="6553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Shape 55"/>
            <p:cNvSpPr txBox="1"/>
            <p:nvPr/>
          </p:nvSpPr>
          <p:spPr>
            <a:xfrm>
              <a:off x="6705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Shape 56"/>
            <p:cNvSpPr txBox="1"/>
            <p:nvPr/>
          </p:nvSpPr>
          <p:spPr>
            <a:xfrm>
              <a:off x="6858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Shape 57"/>
            <p:cNvSpPr txBox="1"/>
            <p:nvPr/>
          </p:nvSpPr>
          <p:spPr>
            <a:xfrm>
              <a:off x="7010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Shape 58"/>
            <p:cNvSpPr txBox="1"/>
            <p:nvPr/>
          </p:nvSpPr>
          <p:spPr>
            <a:xfrm>
              <a:off x="7162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Shape 59"/>
            <p:cNvSpPr txBox="1"/>
            <p:nvPr/>
          </p:nvSpPr>
          <p:spPr>
            <a:xfrm>
              <a:off x="7315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" name="Shape 60"/>
            <p:cNvSpPr txBox="1"/>
            <p:nvPr/>
          </p:nvSpPr>
          <p:spPr>
            <a:xfrm>
              <a:off x="7467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Shape 61"/>
            <p:cNvSpPr txBox="1"/>
            <p:nvPr/>
          </p:nvSpPr>
          <p:spPr>
            <a:xfrm>
              <a:off x="7620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Shape 62"/>
            <p:cNvSpPr txBox="1"/>
            <p:nvPr/>
          </p:nvSpPr>
          <p:spPr>
            <a:xfrm>
              <a:off x="7772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Shape 63"/>
            <p:cNvSpPr txBox="1"/>
            <p:nvPr/>
          </p:nvSpPr>
          <p:spPr>
            <a:xfrm>
              <a:off x="7924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Shape 64"/>
            <p:cNvSpPr txBox="1"/>
            <p:nvPr/>
          </p:nvSpPr>
          <p:spPr>
            <a:xfrm>
              <a:off x="8077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Shape 65"/>
            <p:cNvSpPr txBox="1"/>
            <p:nvPr/>
          </p:nvSpPr>
          <p:spPr>
            <a:xfrm>
              <a:off x="8229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Shape 66"/>
            <p:cNvSpPr txBox="1"/>
            <p:nvPr/>
          </p:nvSpPr>
          <p:spPr>
            <a:xfrm>
              <a:off x="8382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Shape 67"/>
            <p:cNvSpPr txBox="1"/>
            <p:nvPr/>
          </p:nvSpPr>
          <p:spPr>
            <a:xfrm>
              <a:off x="8534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Shape 68"/>
            <p:cNvSpPr txBox="1"/>
            <p:nvPr/>
          </p:nvSpPr>
          <p:spPr>
            <a:xfrm>
              <a:off x="8686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Shape 69"/>
            <p:cNvSpPr txBox="1"/>
            <p:nvPr/>
          </p:nvSpPr>
          <p:spPr>
            <a:xfrm>
              <a:off x="8839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Shape 70"/>
            <p:cNvSpPr txBox="1"/>
            <p:nvPr/>
          </p:nvSpPr>
          <p:spPr>
            <a:xfrm>
              <a:off x="8991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Shape 71"/>
            <p:cNvSpPr txBox="1"/>
            <p:nvPr/>
          </p:nvSpPr>
          <p:spPr>
            <a:xfrm>
              <a:off x="684212" y="0"/>
              <a:ext cx="8462961" cy="6858000"/>
            </a:xfrm>
            <a:prstGeom prst="rect">
              <a:avLst/>
            </a:prstGeom>
            <a:solidFill>
              <a:schemeClr val="accent1">
                <a:alpha val="49803"/>
              </a:schemeClr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Shape 72"/>
            <p:cNvSpPr txBox="1"/>
            <p:nvPr/>
          </p:nvSpPr>
          <p:spPr>
            <a:xfrm>
              <a:off x="0" y="1716086"/>
              <a:ext cx="6950074" cy="74611"/>
            </a:xfrm>
            <a:prstGeom prst="rect">
              <a:avLst/>
            </a:prstGeom>
            <a:solidFill>
              <a:schemeClr val="hlink">
                <a:alpha val="49803"/>
              </a:schemeClr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3" name="Shape 73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1pPr>
            <a:lvl2pPr indent="-1968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marR="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75" name="Shape 75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6" name="Shape 76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" name="Shape 131"/>
          <p:cNvGrpSpPr/>
          <p:nvPr/>
        </p:nvGrpSpPr>
        <p:grpSpPr>
          <a:xfrm>
            <a:off x="-3175" y="0"/>
            <a:ext cx="9147175" cy="6867525"/>
            <a:chOff x="-3175" y="0"/>
            <a:chExt cx="9147175" cy="6867525"/>
          </a:xfrm>
        </p:grpSpPr>
        <p:grpSp>
          <p:nvGrpSpPr>
            <p:cNvPr id="132" name="Shape 132"/>
            <p:cNvGrpSpPr/>
            <p:nvPr/>
          </p:nvGrpSpPr>
          <p:grpSpPr>
            <a:xfrm>
              <a:off x="-3175" y="0"/>
              <a:ext cx="9067799" cy="6867525"/>
              <a:chOff x="-3175" y="0"/>
              <a:chExt cx="9067799" cy="6867525"/>
            </a:xfrm>
          </p:grpSpPr>
          <p:sp>
            <p:nvSpPr>
              <p:cNvPr id="133" name="Shape 133"/>
              <p:cNvSpPr txBox="1"/>
              <p:nvPr/>
            </p:nvSpPr>
            <p:spPr>
              <a:xfrm>
                <a:off x="-3175" y="0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4" name="Shape 134"/>
              <p:cNvSpPr txBox="1"/>
              <p:nvPr/>
            </p:nvSpPr>
            <p:spPr>
              <a:xfrm>
                <a:off x="149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5" name="Shape 135"/>
              <p:cNvSpPr txBox="1"/>
              <p:nvPr/>
            </p:nvSpPr>
            <p:spPr>
              <a:xfrm>
                <a:off x="301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" name="Shape 136"/>
              <p:cNvSpPr txBox="1"/>
              <p:nvPr/>
            </p:nvSpPr>
            <p:spPr>
              <a:xfrm>
                <a:off x="454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" name="Shape 137"/>
              <p:cNvSpPr txBox="1"/>
              <p:nvPr/>
            </p:nvSpPr>
            <p:spPr>
              <a:xfrm>
                <a:off x="606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" name="Shape 138"/>
              <p:cNvSpPr txBox="1"/>
              <p:nvPr/>
            </p:nvSpPr>
            <p:spPr>
              <a:xfrm>
                <a:off x="758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" name="Shape 139"/>
              <p:cNvSpPr txBox="1"/>
              <p:nvPr/>
            </p:nvSpPr>
            <p:spPr>
              <a:xfrm>
                <a:off x="911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" name="Shape 140"/>
              <p:cNvSpPr txBox="1"/>
              <p:nvPr/>
            </p:nvSpPr>
            <p:spPr>
              <a:xfrm>
                <a:off x="1063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" name="Shape 141"/>
              <p:cNvSpPr txBox="1"/>
              <p:nvPr/>
            </p:nvSpPr>
            <p:spPr>
              <a:xfrm>
                <a:off x="1216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2" name="Shape 142"/>
              <p:cNvSpPr txBox="1"/>
              <p:nvPr/>
            </p:nvSpPr>
            <p:spPr>
              <a:xfrm>
                <a:off x="1368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3" name="Shape 143"/>
              <p:cNvSpPr txBox="1"/>
              <p:nvPr/>
            </p:nvSpPr>
            <p:spPr>
              <a:xfrm>
                <a:off x="1520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4" name="Shape 144"/>
              <p:cNvSpPr txBox="1"/>
              <p:nvPr/>
            </p:nvSpPr>
            <p:spPr>
              <a:xfrm>
                <a:off x="1673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5" name="Shape 145"/>
              <p:cNvSpPr txBox="1"/>
              <p:nvPr/>
            </p:nvSpPr>
            <p:spPr>
              <a:xfrm>
                <a:off x="1825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6" name="Shape 146"/>
              <p:cNvSpPr txBox="1"/>
              <p:nvPr/>
            </p:nvSpPr>
            <p:spPr>
              <a:xfrm>
                <a:off x="1978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7" name="Shape 147"/>
              <p:cNvSpPr txBox="1"/>
              <p:nvPr/>
            </p:nvSpPr>
            <p:spPr>
              <a:xfrm>
                <a:off x="2130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8" name="Shape 148"/>
              <p:cNvSpPr txBox="1"/>
              <p:nvPr/>
            </p:nvSpPr>
            <p:spPr>
              <a:xfrm>
                <a:off x="2282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9" name="Shape 149"/>
              <p:cNvSpPr txBox="1"/>
              <p:nvPr/>
            </p:nvSpPr>
            <p:spPr>
              <a:xfrm>
                <a:off x="2435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0" name="Shape 150"/>
              <p:cNvSpPr txBox="1"/>
              <p:nvPr/>
            </p:nvSpPr>
            <p:spPr>
              <a:xfrm>
                <a:off x="2587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1" name="Shape 151"/>
              <p:cNvSpPr txBox="1"/>
              <p:nvPr/>
            </p:nvSpPr>
            <p:spPr>
              <a:xfrm>
                <a:off x="2740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2" name="Shape 152"/>
              <p:cNvSpPr txBox="1"/>
              <p:nvPr/>
            </p:nvSpPr>
            <p:spPr>
              <a:xfrm>
                <a:off x="2892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3" name="Shape 153"/>
              <p:cNvSpPr txBox="1"/>
              <p:nvPr/>
            </p:nvSpPr>
            <p:spPr>
              <a:xfrm>
                <a:off x="3044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4" name="Shape 154"/>
              <p:cNvSpPr txBox="1"/>
              <p:nvPr/>
            </p:nvSpPr>
            <p:spPr>
              <a:xfrm>
                <a:off x="3197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5" name="Shape 155"/>
              <p:cNvSpPr txBox="1"/>
              <p:nvPr/>
            </p:nvSpPr>
            <p:spPr>
              <a:xfrm>
                <a:off x="3349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6" name="Shape 156"/>
              <p:cNvSpPr txBox="1"/>
              <p:nvPr/>
            </p:nvSpPr>
            <p:spPr>
              <a:xfrm>
                <a:off x="3502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7" name="Shape 157"/>
              <p:cNvSpPr txBox="1"/>
              <p:nvPr/>
            </p:nvSpPr>
            <p:spPr>
              <a:xfrm>
                <a:off x="3654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8" name="Shape 158"/>
              <p:cNvSpPr txBox="1"/>
              <p:nvPr/>
            </p:nvSpPr>
            <p:spPr>
              <a:xfrm>
                <a:off x="3806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9" name="Shape 159"/>
              <p:cNvSpPr txBox="1"/>
              <p:nvPr/>
            </p:nvSpPr>
            <p:spPr>
              <a:xfrm>
                <a:off x="3959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0" name="Shape 160"/>
              <p:cNvSpPr txBox="1"/>
              <p:nvPr/>
            </p:nvSpPr>
            <p:spPr>
              <a:xfrm>
                <a:off x="4111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1" name="Shape 161"/>
              <p:cNvSpPr txBox="1"/>
              <p:nvPr/>
            </p:nvSpPr>
            <p:spPr>
              <a:xfrm>
                <a:off x="4264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2" name="Shape 162"/>
              <p:cNvSpPr txBox="1"/>
              <p:nvPr/>
            </p:nvSpPr>
            <p:spPr>
              <a:xfrm>
                <a:off x="4416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3" name="Shape 163"/>
              <p:cNvSpPr txBox="1"/>
              <p:nvPr/>
            </p:nvSpPr>
            <p:spPr>
              <a:xfrm>
                <a:off x="4568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4" name="Shape 164"/>
              <p:cNvSpPr txBox="1"/>
              <p:nvPr/>
            </p:nvSpPr>
            <p:spPr>
              <a:xfrm>
                <a:off x="4721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5" name="Shape 165"/>
              <p:cNvSpPr txBox="1"/>
              <p:nvPr/>
            </p:nvSpPr>
            <p:spPr>
              <a:xfrm>
                <a:off x="4873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6" name="Shape 166"/>
              <p:cNvSpPr txBox="1"/>
              <p:nvPr/>
            </p:nvSpPr>
            <p:spPr>
              <a:xfrm>
                <a:off x="5026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7" name="Shape 167"/>
              <p:cNvSpPr txBox="1"/>
              <p:nvPr/>
            </p:nvSpPr>
            <p:spPr>
              <a:xfrm>
                <a:off x="5178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8" name="Shape 168"/>
              <p:cNvSpPr txBox="1"/>
              <p:nvPr/>
            </p:nvSpPr>
            <p:spPr>
              <a:xfrm>
                <a:off x="5330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9" name="Shape 169"/>
              <p:cNvSpPr txBox="1"/>
              <p:nvPr/>
            </p:nvSpPr>
            <p:spPr>
              <a:xfrm>
                <a:off x="5483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0" name="Shape 170"/>
              <p:cNvSpPr txBox="1"/>
              <p:nvPr/>
            </p:nvSpPr>
            <p:spPr>
              <a:xfrm>
                <a:off x="5635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1" name="Shape 171"/>
              <p:cNvSpPr txBox="1"/>
              <p:nvPr/>
            </p:nvSpPr>
            <p:spPr>
              <a:xfrm>
                <a:off x="5788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2" name="Shape 172"/>
              <p:cNvSpPr txBox="1"/>
              <p:nvPr/>
            </p:nvSpPr>
            <p:spPr>
              <a:xfrm>
                <a:off x="5940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3" name="Shape 173"/>
              <p:cNvSpPr txBox="1"/>
              <p:nvPr/>
            </p:nvSpPr>
            <p:spPr>
              <a:xfrm>
                <a:off x="6092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4" name="Shape 174"/>
              <p:cNvSpPr txBox="1"/>
              <p:nvPr/>
            </p:nvSpPr>
            <p:spPr>
              <a:xfrm>
                <a:off x="6245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5" name="Shape 175"/>
              <p:cNvSpPr txBox="1"/>
              <p:nvPr/>
            </p:nvSpPr>
            <p:spPr>
              <a:xfrm>
                <a:off x="6397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6" name="Shape 176"/>
              <p:cNvSpPr txBox="1"/>
              <p:nvPr/>
            </p:nvSpPr>
            <p:spPr>
              <a:xfrm>
                <a:off x="6550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7" name="Shape 177"/>
              <p:cNvSpPr txBox="1"/>
              <p:nvPr/>
            </p:nvSpPr>
            <p:spPr>
              <a:xfrm>
                <a:off x="6702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" name="Shape 178"/>
              <p:cNvSpPr txBox="1"/>
              <p:nvPr/>
            </p:nvSpPr>
            <p:spPr>
              <a:xfrm>
                <a:off x="6854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9" name="Shape 179"/>
              <p:cNvSpPr txBox="1"/>
              <p:nvPr/>
            </p:nvSpPr>
            <p:spPr>
              <a:xfrm>
                <a:off x="7007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0" name="Shape 180"/>
              <p:cNvSpPr txBox="1"/>
              <p:nvPr/>
            </p:nvSpPr>
            <p:spPr>
              <a:xfrm>
                <a:off x="7159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1" name="Shape 181"/>
              <p:cNvSpPr txBox="1"/>
              <p:nvPr/>
            </p:nvSpPr>
            <p:spPr>
              <a:xfrm>
                <a:off x="7312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2" name="Shape 182"/>
              <p:cNvSpPr txBox="1"/>
              <p:nvPr/>
            </p:nvSpPr>
            <p:spPr>
              <a:xfrm>
                <a:off x="7464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3" name="Shape 183"/>
              <p:cNvSpPr txBox="1"/>
              <p:nvPr/>
            </p:nvSpPr>
            <p:spPr>
              <a:xfrm>
                <a:off x="7616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4" name="Shape 184"/>
              <p:cNvSpPr txBox="1"/>
              <p:nvPr/>
            </p:nvSpPr>
            <p:spPr>
              <a:xfrm>
                <a:off x="7769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5" name="Shape 185"/>
              <p:cNvSpPr txBox="1"/>
              <p:nvPr/>
            </p:nvSpPr>
            <p:spPr>
              <a:xfrm>
                <a:off x="7921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6" name="Shape 186"/>
              <p:cNvSpPr txBox="1"/>
              <p:nvPr/>
            </p:nvSpPr>
            <p:spPr>
              <a:xfrm>
                <a:off x="8074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7" name="Shape 187"/>
              <p:cNvSpPr txBox="1"/>
              <p:nvPr/>
            </p:nvSpPr>
            <p:spPr>
              <a:xfrm>
                <a:off x="8226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8" name="Shape 188"/>
              <p:cNvSpPr txBox="1"/>
              <p:nvPr/>
            </p:nvSpPr>
            <p:spPr>
              <a:xfrm>
                <a:off x="8378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9" name="Shape 189"/>
              <p:cNvSpPr txBox="1"/>
              <p:nvPr/>
            </p:nvSpPr>
            <p:spPr>
              <a:xfrm>
                <a:off x="8531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0" name="Shape 190"/>
              <p:cNvSpPr txBox="1"/>
              <p:nvPr/>
            </p:nvSpPr>
            <p:spPr>
              <a:xfrm>
                <a:off x="8683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1" name="Shape 191"/>
              <p:cNvSpPr txBox="1"/>
              <p:nvPr/>
            </p:nvSpPr>
            <p:spPr>
              <a:xfrm>
                <a:off x="8836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2" name="Shape 192"/>
              <p:cNvSpPr txBox="1"/>
              <p:nvPr/>
            </p:nvSpPr>
            <p:spPr>
              <a:xfrm>
                <a:off x="8988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93" name="Shape 193"/>
            <p:cNvSpPr txBox="1"/>
            <p:nvPr/>
          </p:nvSpPr>
          <p:spPr>
            <a:xfrm>
              <a:off x="681037" y="0"/>
              <a:ext cx="8462961" cy="6858000"/>
            </a:xfrm>
            <a:prstGeom prst="rect">
              <a:avLst/>
            </a:prstGeom>
            <a:solidFill>
              <a:schemeClr val="accent1">
                <a:alpha val="49803"/>
              </a:schemeClr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Shape 194"/>
            <p:cNvSpPr txBox="1"/>
            <p:nvPr/>
          </p:nvSpPr>
          <p:spPr>
            <a:xfrm>
              <a:off x="0" y="0"/>
              <a:ext cx="9144000" cy="509586"/>
            </a:xfrm>
            <a:prstGeom prst="rect">
              <a:avLst/>
            </a:prstGeom>
            <a:solidFill>
              <a:schemeClr val="hlink">
                <a:alpha val="49803"/>
              </a:schemeClr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5" name="Shape 195"/>
          <p:cNvSpPr txBox="1"/>
          <p:nvPr/>
        </p:nvSpPr>
        <p:spPr>
          <a:xfrm>
            <a:off x="3505200" y="2590800"/>
            <a:ext cx="4892675" cy="76199"/>
          </a:xfrm>
          <a:prstGeom prst="rect">
            <a:avLst/>
          </a:prstGeom>
          <a:solidFill>
            <a:schemeClr val="hlink">
              <a:alpha val="49803"/>
            </a:scheme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Shape 196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97" name="Shape 197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1pPr>
            <a:lvl2pPr indent="-1968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marR="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198" name="Shape 198"/>
          <p:cNvSpPr txBox="1"/>
          <p:nvPr>
            <p:ph idx="10" type="dt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99" name="Shape 19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00" name="Shape 200"/>
          <p:cNvSpPr txBox="1"/>
          <p:nvPr>
            <p:ph idx="12" type="sldNum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8" r:id="rId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.xml"/></Relationships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0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07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0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05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0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06.png"/></Relationships>
</file>

<file path=ppt/slides/slide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2014). Slides copyright 2014 by Roger Pressman.</a:t>
            </a:r>
          </a:p>
        </p:txBody>
      </p:sp>
      <p:sp>
        <p:nvSpPr>
          <p:cNvPr id="212" name="Shape 212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13" name="Shape 213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Chapter 13</a:t>
            </a:r>
          </a:p>
        </p:txBody>
      </p:sp>
      <p:sp>
        <p:nvSpPr>
          <p:cNvPr id="214" name="Shape 214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4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Architectural Design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2133600" y="2438400"/>
            <a:ext cx="6476999" cy="3324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1" lang="en-US" sz="18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Slide Set to accompany</a:t>
            </a:r>
            <a:br>
              <a:rPr b="0" i="1" lang="en-US" sz="32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0" i="1" lang="en-US" sz="2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</a:t>
            </a:r>
            <a:r>
              <a:rPr b="0" i="1" lang="en-US" sz="24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by Roger S. Pressman and Bruce R. Maxim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Slides copyright © 1996, 2001, 2005, 2009, 2014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by Roger S. Pressman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1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For non-profit educational use only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May be reproduced ONLY for student use at the university level when used in conjunction with </a:t>
            </a: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Software Engineering: A Practitioner's Approach, 8/e. 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Any other reproduction or use is prohibited without the express written permission of the author.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 copyright information MUST appear if these slides are posted on a website for student use.</a:t>
            </a:r>
          </a:p>
        </p:txBody>
      </p:sp>
    </p:spTree>
  </p:cSld>
  <p:clrMapOvr>
    <a:masterClrMapping/>
  </p:clrMapOvr>
  <p:transition spd="slow">
    <p:cut/>
  </p:transition>
</p:sld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2014). Slides copyright 2014 by Roger Pressman.</a:t>
            </a:r>
          </a:p>
        </p:txBody>
      </p:sp>
      <p:sp>
        <p:nvSpPr>
          <p:cNvPr id="221" name="Shape 221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22" name="Shape 222"/>
          <p:cNvSpPr txBox="1"/>
          <p:nvPr>
            <p:ph type="title"/>
          </p:nvPr>
        </p:nvSpPr>
        <p:spPr>
          <a:xfrm>
            <a:off x="1219200" y="1143000"/>
            <a:ext cx="4357686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Why Architecture?</a:t>
            </a:r>
          </a:p>
        </p:txBody>
      </p:sp>
      <p:sp>
        <p:nvSpPr>
          <p:cNvPr id="223" name="Shape 223"/>
          <p:cNvSpPr txBox="1"/>
          <p:nvPr/>
        </p:nvSpPr>
        <p:spPr>
          <a:xfrm>
            <a:off x="1905000" y="2362200"/>
            <a:ext cx="6553200" cy="30210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architecture is not the operational software. Rather, it is a representation that enables a software engineer to: </a:t>
            </a: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(1) </a:t>
            </a:r>
            <a:r>
              <a:rPr b="0" i="0" lang="en-US" sz="20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analyze the effectiveness of the design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 meeting its stated requirements, </a:t>
            </a: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(2) </a:t>
            </a:r>
            <a:r>
              <a:rPr b="0" i="0" lang="en-US" sz="20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consider architectural alternatives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at a stage when making design changes is still relatively easy, and </a:t>
            </a: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(3) </a:t>
            </a:r>
            <a:r>
              <a:rPr b="0" i="0" lang="en-US" sz="20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reduce the risks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associated with the construction of the software.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2014). Slides copyright 2014 by Roger Pressman.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95" name="Shape 295"/>
          <p:cNvSpPr txBox="1"/>
          <p:nvPr>
            <p:ph type="title"/>
          </p:nvPr>
        </p:nvSpPr>
        <p:spPr>
          <a:xfrm>
            <a:off x="1295400" y="1066800"/>
            <a:ext cx="6188075" cy="6857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Architectural Patterns</a:t>
            </a:r>
          </a:p>
        </p:txBody>
      </p:sp>
      <p:sp>
        <p:nvSpPr>
          <p:cNvPr id="296" name="Shape 296"/>
          <p:cNvSpPr txBox="1"/>
          <p:nvPr>
            <p:ph idx="1" type="body"/>
          </p:nvPr>
        </p:nvSpPr>
        <p:spPr>
          <a:xfrm>
            <a:off x="1828800" y="1905000"/>
            <a:ext cx="63246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6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Concurrency</a:t>
            </a: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—applications must handle multiple tasks in a manner that simulates parallelism 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4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b="0" i="1" lang="en-US" sz="14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operating system process management </a:t>
            </a:r>
            <a:r>
              <a:rPr b="0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pattern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1" lang="en-US" sz="14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task scheduler</a:t>
            </a:r>
            <a:r>
              <a:rPr b="0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pattern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6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Persistence</a:t>
            </a: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—Data persists if it survives past the execution of the process that created it. Two patterns are common: 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</a:t>
            </a:r>
            <a:r>
              <a:rPr b="0" i="1" lang="en-US" sz="14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database management system</a:t>
            </a:r>
            <a:r>
              <a:rPr b="0" i="0" lang="en-US" sz="14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b="0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pattern that applies the storage and retrieval capability of a DBMS to the application architecture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 </a:t>
            </a:r>
            <a:r>
              <a:rPr b="0" i="1" lang="en-US" sz="14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application level</a:t>
            </a:r>
            <a:r>
              <a:rPr b="0" i="0" lang="en-US" sz="14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b="0" i="1" lang="en-US" sz="14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persistence</a:t>
            </a:r>
            <a:r>
              <a:rPr b="0" i="0" lang="en-US" sz="14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b="0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pattern that builds persistence features into the application architecture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16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Distribution</a:t>
            </a:r>
            <a:r>
              <a:rPr b="0" i="0" lang="en-US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— the manner in which systems or components within systems communicate with one another in a distributed environment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</a:t>
            </a:r>
            <a:r>
              <a:rPr b="0" i="1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b="0" i="1" lang="en-US" sz="14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broker</a:t>
            </a:r>
            <a:r>
              <a:rPr b="0" i="0" lang="en-US" sz="14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b="0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acts as a ‘middle-man’ between the client component and a server component.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2014). Slides copyright 2014 by Roger Pressman.</a:t>
            </a:r>
          </a:p>
        </p:txBody>
      </p:sp>
      <p:sp>
        <p:nvSpPr>
          <p:cNvPr id="302" name="Shape 302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03" name="Shape 303"/>
          <p:cNvSpPr txBox="1"/>
          <p:nvPr>
            <p:ph type="title"/>
          </p:nvPr>
        </p:nvSpPr>
        <p:spPr>
          <a:xfrm>
            <a:off x="1219200" y="1143000"/>
            <a:ext cx="4786311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Architectural Design</a:t>
            </a:r>
          </a:p>
        </p:txBody>
      </p:sp>
      <p:sp>
        <p:nvSpPr>
          <p:cNvPr id="304" name="Shape 304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software must be placed into context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design should define the external entities (other systems, devices, people) that the software interacts with and the nature of the interaction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set of architectural archetypes should be identified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</a:t>
            </a:r>
            <a:r>
              <a:rPr b="0" i="0" lang="en-US" sz="20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b="0" i="1" lang="en-US" sz="20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archetype</a:t>
            </a: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is an abstraction (similar to a class) that represents one element of system behavior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designer specifies the structure of the system by defining and refining software components that implement each archetype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2014). Slides copyright 2014 by Roger Pressman.</a:t>
            </a:r>
          </a:p>
        </p:txBody>
      </p:sp>
      <p:sp>
        <p:nvSpPr>
          <p:cNvPr id="310" name="Shape 310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11" name="Shape 311"/>
          <p:cNvSpPr txBox="1"/>
          <p:nvPr>
            <p:ph type="title"/>
          </p:nvPr>
        </p:nvSpPr>
        <p:spPr>
          <a:xfrm>
            <a:off x="1295400" y="1066800"/>
            <a:ext cx="6189662" cy="6857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Architectural Context</a:t>
            </a:r>
          </a:p>
        </p:txBody>
      </p:sp>
      <p:pic>
        <p:nvPicPr>
          <p:cNvPr id="312" name="Shape 3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57400" y="2057400"/>
            <a:ext cx="6019799" cy="3819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2014). Slides copyright 2014 by Roger Pressman.</a:t>
            </a:r>
          </a:p>
        </p:txBody>
      </p:sp>
      <p:sp>
        <p:nvSpPr>
          <p:cNvPr id="318" name="Shape 318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19" name="Shape 319"/>
          <p:cNvSpPr txBox="1"/>
          <p:nvPr/>
        </p:nvSpPr>
        <p:spPr>
          <a:xfrm>
            <a:off x="2362200" y="1804986"/>
            <a:ext cx="4267199" cy="4443411"/>
          </a:xfrm>
          <a:prstGeom prst="rect">
            <a:avLst/>
          </a:prstGeom>
          <a:solidFill>
            <a:srgbClr val="96E3FE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Shape 320"/>
          <p:cNvSpPr txBox="1"/>
          <p:nvPr>
            <p:ph type="title"/>
          </p:nvPr>
        </p:nvSpPr>
        <p:spPr>
          <a:xfrm>
            <a:off x="1295400" y="1066800"/>
            <a:ext cx="3402011" cy="646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Archetypes</a:t>
            </a:r>
          </a:p>
        </p:txBody>
      </p:sp>
      <p:pic>
        <p:nvPicPr>
          <p:cNvPr id="321" name="Shape 3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95600" y="1881186"/>
            <a:ext cx="3568699" cy="48053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2014). Slides copyright 2014 by Roger Pressman.</a:t>
            </a:r>
          </a:p>
        </p:txBody>
      </p:sp>
      <p:sp>
        <p:nvSpPr>
          <p:cNvPr id="327" name="Shape 327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28" name="Shape 328"/>
          <p:cNvSpPr txBox="1"/>
          <p:nvPr/>
        </p:nvSpPr>
        <p:spPr>
          <a:xfrm>
            <a:off x="1828800" y="1905000"/>
            <a:ext cx="7027861" cy="4257674"/>
          </a:xfrm>
          <a:prstGeom prst="rect">
            <a:avLst/>
          </a:prstGeom>
          <a:solidFill>
            <a:srgbClr val="96E3FE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9" name="Shape 329"/>
          <p:cNvSpPr txBox="1"/>
          <p:nvPr>
            <p:ph type="title"/>
          </p:nvPr>
        </p:nvSpPr>
        <p:spPr>
          <a:xfrm>
            <a:off x="1295400" y="1066800"/>
            <a:ext cx="503554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Component Structure</a:t>
            </a:r>
          </a:p>
        </p:txBody>
      </p:sp>
      <p:pic>
        <p:nvPicPr>
          <p:cNvPr id="330" name="Shape 3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0" y="2286000"/>
            <a:ext cx="6337300" cy="3714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2014). Slides copyright 2014 by Roger Pressman.</a:t>
            </a:r>
          </a:p>
        </p:txBody>
      </p:sp>
      <p:sp>
        <p:nvSpPr>
          <p:cNvPr id="336" name="Shape 336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37" name="Shape 337"/>
          <p:cNvSpPr txBox="1"/>
          <p:nvPr/>
        </p:nvSpPr>
        <p:spPr>
          <a:xfrm>
            <a:off x="2414586" y="1965325"/>
            <a:ext cx="4748211" cy="4283075"/>
          </a:xfrm>
          <a:prstGeom prst="rect">
            <a:avLst/>
          </a:prstGeom>
          <a:solidFill>
            <a:srgbClr val="96E3FE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8" name="Shape 338"/>
          <p:cNvSpPr txBox="1"/>
          <p:nvPr>
            <p:ph type="title"/>
          </p:nvPr>
        </p:nvSpPr>
        <p:spPr>
          <a:xfrm>
            <a:off x="1143000" y="1143000"/>
            <a:ext cx="7194550" cy="63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Refined Component Structure</a:t>
            </a:r>
          </a:p>
        </p:txBody>
      </p:sp>
      <p:pic>
        <p:nvPicPr>
          <p:cNvPr id="339" name="Shape 33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71800" y="2133600"/>
            <a:ext cx="3863974" cy="42275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Shape 344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2014). Slides copyright 2014 by Roger Pressman.</a:t>
            </a:r>
          </a:p>
        </p:txBody>
      </p:sp>
      <p:sp>
        <p:nvSpPr>
          <p:cNvPr id="345" name="Shape 345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46" name="Shape 346"/>
          <p:cNvSpPr txBox="1"/>
          <p:nvPr>
            <p:ph type="title"/>
          </p:nvPr>
        </p:nvSpPr>
        <p:spPr>
          <a:xfrm>
            <a:off x="1252537" y="990600"/>
            <a:ext cx="7891462" cy="62706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Architectural Considerations</a:t>
            </a:r>
          </a:p>
        </p:txBody>
      </p:sp>
      <p:sp>
        <p:nvSpPr>
          <p:cNvPr id="347" name="Shape 347"/>
          <p:cNvSpPr txBox="1"/>
          <p:nvPr/>
        </p:nvSpPr>
        <p:spPr>
          <a:xfrm>
            <a:off x="1828800" y="1905000"/>
            <a:ext cx="6905625" cy="44497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fol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Economy </a:t>
            </a: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The best software is uncluttered and relies on abstraction to reduce unnecessary detail. 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fol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Visibility </a:t>
            </a: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Architectural decisions and the reasons for them should be obvious to software engineers who examine the model at a later time. 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fol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Spacing </a:t>
            </a: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Separation of concerns in a design without introducing hidden dependencies.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fol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Symmetry </a:t>
            </a: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Architectural symmetry implies that a system is consistent and balanced in its attributes. 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Emergence</a:t>
            </a: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Emergent, self-organized behavior and control. 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Architectural Decision Documentation</a:t>
            </a:r>
          </a:p>
        </p:txBody>
      </p:sp>
      <p:sp>
        <p:nvSpPr>
          <p:cNvPr id="353" name="Shape 353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Helvetica Neue"/>
              <a:buAutoNum type="arabi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Determine which information items are needed for each decision.</a:t>
            </a:r>
          </a:p>
          <a:p>
            <a:pPr indent="-4572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Helvetica Neue"/>
              <a:buAutoNum type="arabi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Define links between each decision and appropriate requirements.</a:t>
            </a:r>
          </a:p>
          <a:p>
            <a:pPr indent="-4572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Helvetica Neue"/>
              <a:buAutoNum type="arabi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Provide mechanisms to change status  when alternative decisions need to be evaluated. </a:t>
            </a:r>
          </a:p>
          <a:p>
            <a:pPr indent="-4572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Helvetica Neue"/>
              <a:buAutoNum type="arabi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Define prerequisite relationships among decisions to support traceability.</a:t>
            </a:r>
          </a:p>
          <a:p>
            <a:pPr indent="-4572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Helvetica Neue"/>
              <a:buAutoNum type="arabi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Link significant decisions to architectural views resulting from decisions.</a:t>
            </a:r>
          </a:p>
          <a:p>
            <a:pPr indent="-4572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Helvetica Neue"/>
              <a:buAutoNum type="arabi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Document and communicate all decisions as they are made.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54" name="Shape 354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2014). Slides copyright 2014 by Roger Pressman.</a:t>
            </a:r>
          </a:p>
        </p:txBody>
      </p:sp>
      <p:sp>
        <p:nvSpPr>
          <p:cNvPr id="355" name="Shape 355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Shape 360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2014). Slides copyright 2014 by Roger Pressman.</a:t>
            </a:r>
          </a:p>
        </p:txBody>
      </p:sp>
      <p:sp>
        <p:nvSpPr>
          <p:cNvPr id="361" name="Shape 361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62" name="Shape 362"/>
          <p:cNvSpPr txBox="1"/>
          <p:nvPr>
            <p:ph type="title"/>
          </p:nvPr>
        </p:nvSpPr>
        <p:spPr>
          <a:xfrm>
            <a:off x="1252537" y="990600"/>
            <a:ext cx="7891462" cy="62706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Architectural Tradeoff Analysis</a:t>
            </a:r>
          </a:p>
        </p:txBody>
      </p:sp>
      <p:sp>
        <p:nvSpPr>
          <p:cNvPr id="363" name="Shape 363"/>
          <p:cNvSpPr txBox="1"/>
          <p:nvPr/>
        </p:nvSpPr>
        <p:spPr>
          <a:xfrm>
            <a:off x="1828800" y="2057400"/>
            <a:ext cx="6905625" cy="36623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1.  Collect scenarios.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2.  Elicit requirements, constraints, and environment description.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3.  Describe the architectural styles/patterns that have been chosen to address the scenarios and requirements: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	• module view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	• process view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	• data flow view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4.  Evaluate quality attributes by considered each attribute in isolation.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5.  Identify the sensitivity of quality attributes to various architectural attributes for a specific architectural style.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6.  Critique candidate architectures (developed in step 3) using the sensitivity analysis conducted in step 5.</a:t>
            </a:r>
            <a:r>
              <a:rPr b="0" i="0" lang="en-US" sz="16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2014). Slides copyright 2014 by Roger Pressman.</a:t>
            </a:r>
          </a:p>
        </p:txBody>
      </p:sp>
      <p:sp>
        <p:nvSpPr>
          <p:cNvPr id="369" name="Shape 369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70" name="Shape 370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Architectural Complexity</a:t>
            </a:r>
          </a:p>
        </p:txBody>
      </p:sp>
      <p:sp>
        <p:nvSpPr>
          <p:cNvPr id="371" name="Shape 371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the overall complexity of a proposed architecture is assessed by considering the </a:t>
            </a:r>
            <a:r>
              <a:rPr b="0" i="0" lang="en-US" sz="24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dependencies</a:t>
            </a:r>
            <a:r>
              <a:rPr b="0" i="0" lang="en-US" sz="24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between components within the architecture [Zha98]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Sharing dependencies</a:t>
            </a:r>
            <a:r>
              <a:rPr b="0" i="0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represent dependence relationships among consumers who use the same resource or producers who produce for the same consumers.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Flow dependencies</a:t>
            </a:r>
            <a:r>
              <a:rPr b="0" i="0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represent dependence relationships between producers and consumers of resources.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Constrained dependencies</a:t>
            </a:r>
            <a:r>
              <a:rPr b="0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represent constraints on the relative flow of control among a set of activities.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2014). Slides copyright 2014 by Roger Pressman.</a:t>
            </a:r>
          </a:p>
        </p:txBody>
      </p:sp>
      <p:sp>
        <p:nvSpPr>
          <p:cNvPr id="229" name="Shape 229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30" name="Shape 230"/>
          <p:cNvSpPr txBox="1"/>
          <p:nvPr>
            <p:ph type="title"/>
          </p:nvPr>
        </p:nvSpPr>
        <p:spPr>
          <a:xfrm>
            <a:off x="1295400" y="1219200"/>
            <a:ext cx="6923086" cy="55086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36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Why is Architecture Important?</a:t>
            </a:r>
          </a:p>
        </p:txBody>
      </p:sp>
      <p:sp>
        <p:nvSpPr>
          <p:cNvPr id="231" name="Shape 231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Representations of software architecture are an enabler </a:t>
            </a: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communication between all parties (stakeholders) interested in the development of a computer-based system.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architecture highlights early design decisions</a:t>
            </a: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that will have a profound impact on all software engineering work that follows and, as important, on the ultimate success of the system as an operational entity.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Architecture “constitutes a relatively small, intellectually graspable mode</a:t>
            </a: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of how the system is structured and how its components work together” [BAS03].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75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Shape 376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2014). Slides copyright 2014 by Roger Pressman.</a:t>
            </a:r>
          </a:p>
        </p:txBody>
      </p:sp>
      <p:sp>
        <p:nvSpPr>
          <p:cNvPr id="377" name="Shape 377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78" name="Shape 378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ADL</a:t>
            </a:r>
          </a:p>
        </p:txBody>
      </p:sp>
      <p:sp>
        <p:nvSpPr>
          <p:cNvPr id="379" name="Shape 379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1" lang="en-US" sz="2400" u="none" cap="none" strike="noStrike">
                <a:solidFill>
                  <a:schemeClr val="fol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Architectural description language </a:t>
            </a:r>
            <a:r>
              <a:rPr b="0" i="0" lang="en-US" sz="2400" u="none" cap="none" strike="noStrike">
                <a:solidFill>
                  <a:schemeClr val="fol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(ADL) </a:t>
            </a: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provides a semantics and syntax for describing a software architecture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Provide the designer with the ability to: 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decompose architectural components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compose individual components into larger architectural blocks and 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represent interfaces (connection mechanisms) between components.  </a:t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Shape 384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Architecture Reviews</a:t>
            </a:r>
          </a:p>
        </p:txBody>
      </p:sp>
      <p:sp>
        <p:nvSpPr>
          <p:cNvPr id="385" name="Shape 385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Assess the ability of the software architecture to meet the systems quality requirements and identify potential risks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Have the potential to reduce project costs by detecting design problems early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Often make use of experience-based reviews, prototype evaluation, and scenario reviews, and checklists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86" name="Shape 386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2014). Slides copyright 2014 by Roger Pressman.</a:t>
            </a:r>
          </a:p>
        </p:txBody>
      </p:sp>
      <p:sp>
        <p:nvSpPr>
          <p:cNvPr id="387" name="Shape 387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9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Patter-Based Architecture Review</a:t>
            </a:r>
          </a:p>
        </p:txBody>
      </p:sp>
      <p:sp>
        <p:nvSpPr>
          <p:cNvPr id="393" name="Shape 393"/>
          <p:cNvSpPr txBox="1"/>
          <p:nvPr>
            <p:ph idx="1" type="body"/>
          </p:nvPr>
        </p:nvSpPr>
        <p:spPr>
          <a:xfrm>
            <a:off x="15240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Helvetica Neue"/>
              <a:buAutoNum type="arabi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Identify and discuss the quality attributes by walking through the use cases.</a:t>
            </a:r>
          </a:p>
          <a:p>
            <a:pPr indent="-4572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Helvetica Neue"/>
              <a:buAutoNum type="arabi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Discuss a diagram of system’s architecture in relation to its requirements.</a:t>
            </a:r>
          </a:p>
          <a:p>
            <a:pPr indent="-4572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Helvetica Neue"/>
              <a:buAutoNum type="arabi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Identify the architecture patterns used and match the system’s structure to the patterns’ structure.</a:t>
            </a:r>
          </a:p>
          <a:p>
            <a:pPr indent="-4572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Helvetica Neue"/>
              <a:buAutoNum type="arabi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Use existing documentation and use cases to determine each pattern’s effect on quality attributes. </a:t>
            </a:r>
          </a:p>
          <a:p>
            <a:pPr indent="-4572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Helvetica Neue"/>
              <a:buAutoNum type="arabi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Identify all quality issues raised by architecture patterns used in the design. </a:t>
            </a:r>
          </a:p>
          <a:p>
            <a:pPr indent="-4572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Helvetica Neue"/>
              <a:buAutoNum type="arabi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Develop a short summary of issues uncovered during the meeting and make revisions to the walking skeleton.</a:t>
            </a:r>
          </a:p>
        </p:txBody>
      </p:sp>
      <p:sp>
        <p:nvSpPr>
          <p:cNvPr id="394" name="Shape 394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2014). Slides copyright 2014 by Roger Pressman.</a:t>
            </a:r>
          </a:p>
        </p:txBody>
      </p:sp>
      <p:sp>
        <p:nvSpPr>
          <p:cNvPr id="395" name="Shape 395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99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Shape 400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Agility and Architecture</a:t>
            </a:r>
          </a:p>
        </p:txBody>
      </p:sp>
      <p:sp>
        <p:nvSpPr>
          <p:cNvPr id="401" name="Shape 401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 avoid rework, user stories are used to create and evolve an architectural model (walking skeleton) before coding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Hybrid models which allow software architects contributing users stories to the evolving storyboard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Well run agile projects include delivery of work products during each sprint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Reviewing code emerging from the sprint can be a useful form of architectural review </a:t>
            </a:r>
          </a:p>
        </p:txBody>
      </p:sp>
      <p:sp>
        <p:nvSpPr>
          <p:cNvPr id="402" name="Shape 402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2014). Slides copyright 2014 by Roger Pressman.</a:t>
            </a:r>
          </a:p>
        </p:txBody>
      </p:sp>
      <p:sp>
        <p:nvSpPr>
          <p:cNvPr id="403" name="Shape 403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2014). Slides copyright 2014 by Roger Pressman.</a:t>
            </a:r>
          </a:p>
        </p:txBody>
      </p:sp>
      <p:sp>
        <p:nvSpPr>
          <p:cNvPr id="237" name="Shape 237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38" name="Shape 238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Architectural Descriptions</a:t>
            </a:r>
          </a:p>
        </p:txBody>
      </p:sp>
      <p:sp>
        <p:nvSpPr>
          <p:cNvPr id="239" name="Shape 239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The IEEE Computer Society has proposed </a:t>
            </a: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IEEE-Std-1471-2000, </a:t>
            </a:r>
            <a:r>
              <a:rPr b="0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Recommended Practice for Architectural Description of Software-Intensive System, </a:t>
            </a: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[IEE00]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establish a conceptual framework and vocabulary for use during the design of software architecture, 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provide detailed guidelines for representing an architectural description, and 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encourage sound architectural design practices.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IEEE Standard defines an </a:t>
            </a:r>
            <a:r>
              <a:rPr b="0" i="1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architectural description</a:t>
            </a: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(AD) as a “a collection of products to document an architecture.” 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description itself is represented using multiple views, where each </a:t>
            </a:r>
            <a:r>
              <a:rPr b="0" i="1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view</a:t>
            </a: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is “a representation of a whole system from the perspective of a related set of [stakeholder] concerns.”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2014). Slides copyright 2014 by Roger Pressman.</a:t>
            </a:r>
          </a:p>
        </p:txBody>
      </p:sp>
      <p:sp>
        <p:nvSpPr>
          <p:cNvPr id="245" name="Shape 245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46" name="Shape 246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Architectural Genres</a:t>
            </a:r>
          </a:p>
        </p:txBody>
      </p:sp>
      <p:sp>
        <p:nvSpPr>
          <p:cNvPr id="247" name="Shape 247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1" lang="en-US" sz="24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Genre</a:t>
            </a:r>
            <a:r>
              <a:rPr b="0" i="0" lang="en-US" sz="24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implies a specific category within the overall software domain. 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Within each category, you encounter a number of subcategories. 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For example, within the genre of </a:t>
            </a:r>
            <a:r>
              <a:rPr b="0" i="1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buildings</a:t>
            </a:r>
            <a:r>
              <a:rPr b="0" i="0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, you would encounter the following general </a:t>
            </a:r>
            <a:r>
              <a:rPr b="0" i="0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styles:</a:t>
            </a:r>
            <a:r>
              <a:rPr b="0" i="0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houses, condos, apartment buildings, office buildings, industrial building, warehouses, and so on. 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Within each general style, more specific styles might apply. Each style would have a structure that can be described using a set of predictable patterns.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2014). Slides copyright 2014 by Roger Pressman.</a:t>
            </a:r>
          </a:p>
        </p:txBody>
      </p:sp>
      <p:sp>
        <p:nvSpPr>
          <p:cNvPr id="253" name="Shape 253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54" name="Shape 254"/>
          <p:cNvSpPr txBox="1"/>
          <p:nvPr>
            <p:ph type="title"/>
          </p:nvPr>
        </p:nvSpPr>
        <p:spPr>
          <a:xfrm>
            <a:off x="1219200" y="1066800"/>
            <a:ext cx="5545137" cy="6857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Architectural Styles</a:t>
            </a:r>
          </a:p>
        </p:txBody>
      </p:sp>
      <p:sp>
        <p:nvSpPr>
          <p:cNvPr id="255" name="Shape 255"/>
          <p:cNvSpPr txBox="1"/>
          <p:nvPr>
            <p:ph idx="1" type="body"/>
          </p:nvPr>
        </p:nvSpPr>
        <p:spPr>
          <a:xfrm>
            <a:off x="2743200" y="4191000"/>
            <a:ext cx="4387850" cy="21605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Data-centered architectures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Data flow architectures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Call and return architectures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Object-oriented architectures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Layered architectures</a:t>
            </a:r>
          </a:p>
        </p:txBody>
      </p:sp>
      <p:sp>
        <p:nvSpPr>
          <p:cNvPr id="256" name="Shape 256"/>
          <p:cNvSpPr txBox="1"/>
          <p:nvPr/>
        </p:nvSpPr>
        <p:spPr>
          <a:xfrm>
            <a:off x="1981200" y="1828800"/>
            <a:ext cx="6476999" cy="23209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Each style describes a system category that encompasses: (1) a </a:t>
            </a:r>
            <a:r>
              <a:rPr b="1" i="0" lang="en-US" sz="18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set of components</a:t>
            </a: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(e.g., a database, computational modules) that perform a function required by a system, (2) a </a:t>
            </a:r>
            <a:r>
              <a:rPr b="1" i="0" lang="en-US" sz="18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set of connectors</a:t>
            </a:r>
            <a:r>
              <a:rPr b="0" i="0" lang="en-US" sz="18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that enable “communication, coordination and cooperation” among components, (3) </a:t>
            </a:r>
            <a:r>
              <a:rPr b="1" i="0" lang="en-US" sz="18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constraints</a:t>
            </a: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that define how components can be integrated to form the system, and (4) </a:t>
            </a:r>
            <a:r>
              <a:rPr b="1" i="0" lang="en-US" sz="18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semantic models</a:t>
            </a: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that enable a designer to understand the overall properties of a system by analyzing the known properties of its constituent parts. 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2014). Slides copyright 2014 by Roger Pressman.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63" name="Shape 263"/>
          <p:cNvSpPr txBox="1"/>
          <p:nvPr>
            <p:ph type="title"/>
          </p:nvPr>
        </p:nvSpPr>
        <p:spPr>
          <a:xfrm>
            <a:off x="1295400" y="1143000"/>
            <a:ext cx="5864225" cy="5683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36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Data-Centered Architecture</a:t>
            </a:r>
          </a:p>
        </p:txBody>
      </p:sp>
      <p:pic>
        <p:nvPicPr>
          <p:cNvPr id="264" name="Shape 26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62200" y="2057400"/>
            <a:ext cx="4737100" cy="32432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2014). Slides copyright 2014 by Roger Pressman.</a:t>
            </a:r>
          </a:p>
        </p:txBody>
      </p:sp>
      <p:sp>
        <p:nvSpPr>
          <p:cNvPr id="270" name="Shape 270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71" name="Shape 271"/>
          <p:cNvSpPr txBox="1"/>
          <p:nvPr>
            <p:ph type="title"/>
          </p:nvPr>
        </p:nvSpPr>
        <p:spPr>
          <a:xfrm>
            <a:off x="1219200" y="1143000"/>
            <a:ext cx="5821362" cy="5683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36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Data Flow Architecture</a:t>
            </a:r>
          </a:p>
        </p:txBody>
      </p:sp>
      <p:pic>
        <p:nvPicPr>
          <p:cNvPr id="272" name="Shape 27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1200" y="1828800"/>
            <a:ext cx="5638800" cy="44719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2014). Slides copyright 2014 by Roger Pressman.</a:t>
            </a:r>
          </a:p>
        </p:txBody>
      </p:sp>
      <p:sp>
        <p:nvSpPr>
          <p:cNvPr id="278" name="Shape 278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79" name="Shape 279"/>
          <p:cNvSpPr txBox="1"/>
          <p:nvPr>
            <p:ph type="title"/>
          </p:nvPr>
        </p:nvSpPr>
        <p:spPr>
          <a:xfrm>
            <a:off x="1219200" y="1143000"/>
            <a:ext cx="6638925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Call and Return Architecture</a:t>
            </a:r>
          </a:p>
        </p:txBody>
      </p:sp>
      <p:pic>
        <p:nvPicPr>
          <p:cNvPr id="280" name="Shape 28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57400" y="1828800"/>
            <a:ext cx="5800725" cy="44195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(McGraw-Hill, 2014). Slides copyright 2014 by Roger Pressman.</a:t>
            </a:r>
          </a:p>
        </p:txBody>
      </p:sp>
      <p:sp>
        <p:nvSpPr>
          <p:cNvPr id="286" name="Shape 286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87" name="Shape 287"/>
          <p:cNvSpPr txBox="1"/>
          <p:nvPr>
            <p:ph type="title"/>
          </p:nvPr>
        </p:nvSpPr>
        <p:spPr>
          <a:xfrm>
            <a:off x="1219200" y="1143000"/>
            <a:ext cx="4973636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Layered Architecture</a:t>
            </a:r>
          </a:p>
        </p:txBody>
      </p:sp>
      <p:pic>
        <p:nvPicPr>
          <p:cNvPr id="288" name="Shape 28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90800" y="1981200"/>
            <a:ext cx="4419599" cy="42211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.xml><?xml version="1.0" encoding="utf-8"?>
<a:theme xmlns:a="http://schemas.openxmlformats.org/drawingml/2006/main" xmlns:r="http://schemas.openxmlformats.org/officeDocument/2006/relationships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