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embeddedFontLst>
    <p:embeddedFont>
      <p:font typeface="Quattrocento"/>
      <p:regular r:id="rId18"/>
      <p:bold r:id="rId19"/>
    </p:embeddedFont>
    <p:embeddedFont>
      <p:font typeface="Helvetica Neue"/>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HelveticaNeue-regular.fntdata"/><Relationship Id="rId11" Type="http://schemas.openxmlformats.org/officeDocument/2006/relationships/slide" Target="slides/slide5.xml"/><Relationship Id="rId22" Type="http://schemas.openxmlformats.org/officeDocument/2006/relationships/font" Target="fonts/HelveticaNeue-italic.fntdata"/><Relationship Id="rId10" Type="http://schemas.openxmlformats.org/officeDocument/2006/relationships/slide" Target="slides/slide4.xml"/><Relationship Id="rId21" Type="http://schemas.openxmlformats.org/officeDocument/2006/relationships/font" Target="fonts/HelveticaNeue-bold.fntdata"/><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font" Target="fonts/HelveticaNeue-boldItalic.fntdata"/><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notesMaster" Target="notesMasters/notesMaster.xml"/><Relationship Id="rId19" Type="http://schemas.openxmlformats.org/officeDocument/2006/relationships/font" Target="fonts/Quattrocento-bold.fntdata"/><Relationship Id="rId6" Type="http://schemas.openxmlformats.org/officeDocument/2006/relationships/slide" Target="slides/slide.xml"/><Relationship Id="rId18" Type="http://schemas.openxmlformats.org/officeDocument/2006/relationships/font" Target="fonts/Quattrocento-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0" name="Shape 21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0" name="Shape 22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9" name="Shape 299"/>
        <p:cNvGrpSpPr/>
        <p:nvPr/>
      </p:nvGrpSpPr>
      <p:grpSpPr>
        <a:xfrm>
          <a:off x="0" y="0"/>
          <a:ext cx="0" cy="0"/>
          <a:chOff x="0" y="0"/>
          <a:chExt cx="0" cy="0"/>
        </a:xfrm>
      </p:grpSpPr>
      <p:sp>
        <p:nvSpPr>
          <p:cNvPr id="300" name="Shape 30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1" name="Shape 3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7" name="Shape 307"/>
        <p:cNvGrpSpPr/>
        <p:nvPr/>
      </p:nvGrpSpPr>
      <p:grpSpPr>
        <a:xfrm>
          <a:off x="0" y="0"/>
          <a:ext cx="0" cy="0"/>
          <a:chOff x="0" y="0"/>
          <a:chExt cx="0" cy="0"/>
        </a:xfrm>
      </p:grpSpPr>
      <p:sp>
        <p:nvSpPr>
          <p:cNvPr id="308" name="Shape 3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9" name="Shape 3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2" name="Shape 2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40" name="Shape 2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41" name="Shape 241"/>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50" name="Shape 2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51" name="Shape 251"/>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59" name="Shape 2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60" name="Shape 26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7" name="Shape 267"/>
        <p:cNvGrpSpPr/>
        <p:nvPr/>
      </p:nvGrpSpPr>
      <p:grpSpPr>
        <a:xfrm>
          <a:off x="0" y="0"/>
          <a:ext cx="0" cy="0"/>
          <a:chOff x="0" y="0"/>
          <a:chExt cx="0" cy="0"/>
        </a:xfrm>
      </p:grpSpPr>
      <p:sp>
        <p:nvSpPr>
          <p:cNvPr id="268" name="Shape 26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9" name="Shape 2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5" name="Shape 275"/>
        <p:cNvGrpSpPr/>
        <p:nvPr/>
      </p:nvGrpSpPr>
      <p:grpSpPr>
        <a:xfrm>
          <a:off x="0" y="0"/>
          <a:ext cx="0" cy="0"/>
          <a:chOff x="0" y="0"/>
          <a:chExt cx="0" cy="0"/>
        </a:xfrm>
      </p:grpSpPr>
      <p:sp>
        <p:nvSpPr>
          <p:cNvPr id="276" name="Shape 27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7" name="Shape 2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3" name="Shape 283"/>
        <p:cNvGrpSpPr/>
        <p:nvPr/>
      </p:nvGrpSpPr>
      <p:grpSpPr>
        <a:xfrm>
          <a:off x="0" y="0"/>
          <a:ext cx="0" cy="0"/>
          <a:chOff x="0" y="0"/>
          <a:chExt cx="0" cy="0"/>
        </a:xfrm>
      </p:grpSpPr>
      <p:sp>
        <p:nvSpPr>
          <p:cNvPr id="284" name="Shape 28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5" name="Shape 2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3" name="Shape 2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1.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8787"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3187"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7586"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0812"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5212"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2787"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7186"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1586"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4611"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1436"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3025"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 Id="rId3" Type="http://schemas.openxmlformats.org/officeDocument/2006/relationships/image" Target="../media/image0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x="0" y="0"/>
          <a:ext cx="0" cy="0"/>
          <a:chOff x="0" y="0"/>
          <a:chExt cx="0" cy="0"/>
        </a:xfrm>
      </p:grpSpPr>
      <p:sp>
        <p:nvSpPr>
          <p:cNvPr id="212" name="Shape 21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a:t>
            </a:r>
          </a:p>
        </p:txBody>
      </p:sp>
      <p:sp>
        <p:nvSpPr>
          <p:cNvPr id="213" name="Shape 21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The Nature of Software</a:t>
            </a:r>
          </a:p>
        </p:txBody>
      </p:sp>
      <p:sp>
        <p:nvSpPr>
          <p:cNvPr id="214" name="Shape 21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15" name="Shape 21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6" name="Shape 216"/>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23" name="Shape 22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4" name="Shape 224"/>
          <p:cNvSpPr txBox="1"/>
          <p:nvPr>
            <p:ph type="title"/>
          </p:nvPr>
        </p:nvSpPr>
        <p:spPr>
          <a:xfrm>
            <a:off x="1295400" y="990600"/>
            <a:ext cx="4249737"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is Software?</a:t>
            </a:r>
          </a:p>
        </p:txBody>
      </p:sp>
      <p:sp>
        <p:nvSpPr>
          <p:cNvPr id="225" name="Shape 225"/>
          <p:cNvSpPr txBox="1"/>
          <p:nvPr/>
        </p:nvSpPr>
        <p:spPr>
          <a:xfrm>
            <a:off x="2216150" y="2797175"/>
            <a:ext cx="180975" cy="78263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Quattrocento"/>
              <a:ea typeface="Quattrocento"/>
              <a:cs typeface="Quattrocento"/>
              <a:sym typeface="Quattrocento"/>
            </a:endParaRPr>
          </a:p>
          <a:p>
            <a:pPr indent="0" lvl="0" marL="0" marR="0" rtl="0" algn="l">
              <a:lnSpc>
                <a:spcPct val="100000"/>
              </a:lnSpc>
              <a:spcBef>
                <a:spcPts val="0"/>
              </a:spcBef>
              <a:spcAft>
                <a:spcPts val="0"/>
              </a:spcAft>
              <a:buNone/>
            </a:pPr>
            <a:r>
              <a:t/>
            </a:r>
            <a:endParaRPr b="1" i="0" sz="2400" u="none" cap="none" strike="noStrike">
              <a:solidFill>
                <a:schemeClr val="dk1"/>
              </a:solidFill>
              <a:latin typeface="Quattrocento"/>
              <a:ea typeface="Quattrocento"/>
              <a:cs typeface="Quattrocento"/>
              <a:sym typeface="Quattrocento"/>
            </a:endParaRPr>
          </a:p>
        </p:txBody>
      </p:sp>
      <p:sp>
        <p:nvSpPr>
          <p:cNvPr id="226" name="Shape 226"/>
          <p:cNvSpPr txBox="1"/>
          <p:nvPr/>
        </p:nvSpPr>
        <p:spPr>
          <a:xfrm>
            <a:off x="2216150" y="3511550"/>
            <a:ext cx="180975" cy="78263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Quattrocento"/>
              <a:ea typeface="Quattrocento"/>
              <a:cs typeface="Quattrocento"/>
              <a:sym typeface="Quattrocento"/>
            </a:endParaRPr>
          </a:p>
          <a:p>
            <a:pPr indent="0" lvl="0" marL="0" marR="0" rtl="0" algn="l">
              <a:lnSpc>
                <a:spcPct val="100000"/>
              </a:lnSpc>
              <a:spcBef>
                <a:spcPts val="0"/>
              </a:spcBef>
              <a:spcAft>
                <a:spcPts val="0"/>
              </a:spcAft>
              <a:buNone/>
            </a:pPr>
            <a:r>
              <a:t/>
            </a:r>
            <a:endParaRPr b="1" i="0" sz="2400" u="none" cap="none" strike="noStrike">
              <a:solidFill>
                <a:schemeClr val="dk1"/>
              </a:solidFill>
              <a:latin typeface="Quattrocento"/>
              <a:ea typeface="Quattrocento"/>
              <a:cs typeface="Quattrocento"/>
              <a:sym typeface="Quattrocento"/>
            </a:endParaRPr>
          </a:p>
        </p:txBody>
      </p:sp>
      <p:sp>
        <p:nvSpPr>
          <p:cNvPr id="227" name="Shape 227"/>
          <p:cNvSpPr txBox="1"/>
          <p:nvPr/>
        </p:nvSpPr>
        <p:spPr>
          <a:xfrm>
            <a:off x="2216150" y="4225925"/>
            <a:ext cx="180975" cy="78263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Quattrocento"/>
              <a:ea typeface="Quattrocento"/>
              <a:cs typeface="Quattrocento"/>
              <a:sym typeface="Quattrocento"/>
            </a:endParaRPr>
          </a:p>
          <a:p>
            <a:pPr indent="0" lvl="0" marL="0" marR="0" rtl="0" algn="l">
              <a:lnSpc>
                <a:spcPct val="100000"/>
              </a:lnSpc>
              <a:spcBef>
                <a:spcPts val="0"/>
              </a:spcBef>
              <a:spcAft>
                <a:spcPts val="0"/>
              </a:spcAft>
              <a:buNone/>
            </a:pPr>
            <a:r>
              <a:t/>
            </a:r>
            <a:endParaRPr b="1" i="0" sz="2400" u="none" cap="none" strike="noStrike">
              <a:solidFill>
                <a:schemeClr val="dk1"/>
              </a:solidFill>
              <a:latin typeface="Quattrocento"/>
              <a:ea typeface="Quattrocento"/>
              <a:cs typeface="Quattrocento"/>
              <a:sym typeface="Quattrocento"/>
            </a:endParaRPr>
          </a:p>
        </p:txBody>
      </p:sp>
      <p:sp>
        <p:nvSpPr>
          <p:cNvPr id="228" name="Shape 228"/>
          <p:cNvSpPr txBox="1"/>
          <p:nvPr/>
        </p:nvSpPr>
        <p:spPr>
          <a:xfrm>
            <a:off x="2216150" y="4940300"/>
            <a:ext cx="180975" cy="78263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2400" u="none" cap="none" strike="noStrike">
              <a:solidFill>
                <a:schemeClr val="dk1"/>
              </a:solidFill>
              <a:latin typeface="Quattrocento"/>
              <a:ea typeface="Quattrocento"/>
              <a:cs typeface="Quattrocento"/>
              <a:sym typeface="Quattrocento"/>
            </a:endParaRPr>
          </a:p>
          <a:p>
            <a:pPr indent="0" lvl="0" marL="0" marR="0" rtl="0" algn="l">
              <a:lnSpc>
                <a:spcPct val="100000"/>
              </a:lnSpc>
              <a:spcBef>
                <a:spcPts val="0"/>
              </a:spcBef>
              <a:spcAft>
                <a:spcPts val="0"/>
              </a:spcAft>
              <a:buNone/>
            </a:pPr>
            <a:r>
              <a:t/>
            </a:r>
            <a:endParaRPr b="1" i="0" sz="2400" u="none" cap="none" strike="noStrike">
              <a:solidFill>
                <a:schemeClr val="dk1"/>
              </a:solidFill>
              <a:latin typeface="Quattrocento"/>
              <a:ea typeface="Quattrocento"/>
              <a:cs typeface="Quattrocento"/>
              <a:sym typeface="Quattrocento"/>
            </a:endParaRPr>
          </a:p>
        </p:txBody>
      </p:sp>
      <p:sp>
        <p:nvSpPr>
          <p:cNvPr id="229" name="Shape 229"/>
          <p:cNvSpPr txBox="1"/>
          <p:nvPr/>
        </p:nvSpPr>
        <p:spPr>
          <a:xfrm>
            <a:off x="1828800" y="2133600"/>
            <a:ext cx="6476999" cy="22828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1" lang="en-US" sz="2400" u="none" cap="none" strike="noStrike">
                <a:solidFill>
                  <a:schemeClr val="dk1"/>
                </a:solidFill>
                <a:latin typeface="Quattrocento"/>
                <a:ea typeface="Quattrocento"/>
                <a:cs typeface="Quattrocento"/>
                <a:sym typeface="Quattrocento"/>
              </a:rPr>
              <a:t>Software is: (1) </a:t>
            </a:r>
            <a:r>
              <a:rPr b="0" i="1" lang="en-US" sz="2400" u="none" cap="none" strike="noStrike">
                <a:solidFill>
                  <a:schemeClr val="folHlink"/>
                </a:solidFill>
                <a:latin typeface="Quattrocento"/>
                <a:ea typeface="Quattrocento"/>
                <a:cs typeface="Quattrocento"/>
                <a:sym typeface="Quattrocento"/>
              </a:rPr>
              <a:t>instructions</a:t>
            </a:r>
            <a:r>
              <a:rPr b="0" i="1" lang="en-US" sz="2400" u="none" cap="none" strike="noStrike">
                <a:solidFill>
                  <a:schemeClr val="dk1"/>
                </a:solidFill>
                <a:latin typeface="Quattrocento"/>
                <a:ea typeface="Quattrocento"/>
                <a:cs typeface="Quattrocento"/>
                <a:sym typeface="Quattrocento"/>
              </a:rPr>
              <a:t> (computer programs) that when executed provide desired features, function, and performance;  (2) </a:t>
            </a:r>
            <a:r>
              <a:rPr b="0" i="1" lang="en-US" sz="2400" u="none" cap="none" strike="noStrike">
                <a:solidFill>
                  <a:schemeClr val="folHlink"/>
                </a:solidFill>
                <a:latin typeface="Quattrocento"/>
                <a:ea typeface="Quattrocento"/>
                <a:cs typeface="Quattrocento"/>
                <a:sym typeface="Quattrocento"/>
              </a:rPr>
              <a:t>data structures</a:t>
            </a:r>
            <a:r>
              <a:rPr b="0" i="1" lang="en-US" sz="2400" u="none" cap="none" strike="noStrike">
                <a:solidFill>
                  <a:schemeClr val="dk1"/>
                </a:solidFill>
                <a:latin typeface="Quattrocento"/>
                <a:ea typeface="Quattrocento"/>
                <a:cs typeface="Quattrocento"/>
                <a:sym typeface="Quattrocento"/>
              </a:rPr>
              <a:t> that enable the programs to adequately manipulate information and (3) </a:t>
            </a:r>
            <a:r>
              <a:rPr b="0" i="1" lang="en-US" sz="2400" u="none" cap="none" strike="noStrike">
                <a:solidFill>
                  <a:schemeClr val="folHlink"/>
                </a:solidFill>
                <a:latin typeface="Quattrocento"/>
                <a:ea typeface="Quattrocento"/>
                <a:cs typeface="Quattrocento"/>
                <a:sym typeface="Quattrocento"/>
              </a:rPr>
              <a:t>documentation</a:t>
            </a:r>
            <a:r>
              <a:rPr b="0" i="1" lang="en-US" sz="2400" u="none" cap="none" strike="noStrike">
                <a:solidFill>
                  <a:schemeClr val="dk1"/>
                </a:solidFill>
                <a:latin typeface="Quattrocento"/>
                <a:ea typeface="Quattrocento"/>
                <a:cs typeface="Quattrocento"/>
                <a:sym typeface="Quattrocento"/>
              </a:rPr>
              <a:t> that describes the operation and use of the programs.</a:t>
            </a:r>
            <a:r>
              <a:rPr b="0" i="0" lang="en-US" sz="2400" u="none" cap="none" strike="noStrike">
                <a:solidFill>
                  <a:schemeClr val="dk1"/>
                </a:solidFill>
                <a:latin typeface="Quattrocento"/>
                <a:ea typeface="Quattrocento"/>
                <a:cs typeface="Quattrocento"/>
                <a:sym typeface="Quattrocento"/>
              </a:rPr>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2" name="Shape 302"/>
        <p:cNvGrpSpPr/>
        <p:nvPr/>
      </p:nvGrpSpPr>
      <p:grpSpPr>
        <a:xfrm>
          <a:off x="0" y="0"/>
          <a:ext cx="0" cy="0"/>
          <a:chOff x="0" y="0"/>
          <a:chExt cx="0" cy="0"/>
        </a:xfrm>
      </p:grpSpPr>
      <p:sp>
        <p:nvSpPr>
          <p:cNvPr id="303" name="Shape 30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04" name="Shape 30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5" name="Shape 305"/>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Product Line Software</a:t>
            </a:r>
          </a:p>
        </p:txBody>
      </p:sp>
      <p:sp>
        <p:nvSpPr>
          <p:cNvPr id="306" name="Shape 306"/>
          <p:cNvSpPr txBox="1"/>
          <p:nvPr>
            <p:ph idx="1" type="body"/>
          </p:nvPr>
        </p:nvSpPr>
        <p:spPr>
          <a:xfrm>
            <a:off x="1676400" y="1828800"/>
            <a:ext cx="7239000"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1800" u="none" cap="none" strike="noStrike">
                <a:solidFill>
                  <a:schemeClr val="folHlink"/>
                </a:solidFill>
                <a:latin typeface="Arial"/>
                <a:ea typeface="Arial"/>
                <a:cs typeface="Arial"/>
                <a:sym typeface="Arial"/>
              </a:rPr>
              <a:t>Product line software</a:t>
            </a:r>
            <a:r>
              <a:rPr b="1" i="1" lang="en-US" sz="1800" u="none" cap="none" strike="noStrike">
                <a:solidFill>
                  <a:schemeClr val="folHlink"/>
                </a:solidFill>
                <a:latin typeface="Arial"/>
                <a:ea typeface="Arial"/>
                <a:cs typeface="Arial"/>
                <a:sym typeface="Arial"/>
              </a:rPr>
              <a:t> </a:t>
            </a:r>
            <a:r>
              <a:rPr b="0" i="0" lang="en-US" sz="1800" u="none" cap="none" strike="noStrike">
                <a:solidFill>
                  <a:schemeClr val="dk1"/>
                </a:solidFill>
                <a:latin typeface="Helvetica Neue"/>
                <a:ea typeface="Helvetica Neue"/>
                <a:cs typeface="Helvetica Neue"/>
                <a:sym typeface="Helvetica Neue"/>
              </a:rPr>
              <a:t>is a set of software-intensive systems that share a common set of features and satisfy the needs of a particular market</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These software products are developed using the same application and data architectures using a common core of reusable software components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Arial"/>
                <a:ea typeface="Arial"/>
                <a:cs typeface="Arial"/>
                <a:sym typeface="Arial"/>
              </a:rPr>
              <a:t>A software product line shares a set of assets that include </a:t>
            </a:r>
            <a:r>
              <a:rPr b="0" i="1" lang="en-US" sz="1800" u="none" cap="none" strike="noStrike">
                <a:solidFill>
                  <a:srgbClr val="C00000"/>
                </a:solidFill>
                <a:latin typeface="Arial"/>
                <a:ea typeface="Arial"/>
                <a:cs typeface="Arial"/>
                <a:sym typeface="Arial"/>
              </a:rPr>
              <a:t>requirements, architecture, design patterns, reusable components, test cases, </a:t>
            </a:r>
            <a:r>
              <a:rPr b="0" i="0" lang="en-US" sz="1800" u="none" cap="none" strike="noStrike">
                <a:solidFill>
                  <a:schemeClr val="dk1"/>
                </a:solidFill>
                <a:latin typeface="Arial"/>
                <a:ea typeface="Arial"/>
                <a:cs typeface="Arial"/>
                <a:sym typeface="Arial"/>
              </a:rPr>
              <a:t>and other work products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Arial"/>
                <a:ea typeface="Arial"/>
                <a:cs typeface="Arial"/>
                <a:sym typeface="Arial"/>
              </a:rPr>
              <a:t>A software product line allow in the development of many products that are engineered by capitalizing on the commonality among all products with in the product lin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0" name="Shape 310"/>
        <p:cNvGrpSpPr/>
        <p:nvPr/>
      </p:nvGrpSpPr>
      <p:grpSpPr>
        <a:xfrm>
          <a:off x="0" y="0"/>
          <a:ext cx="0" cy="0"/>
          <a:chOff x="0" y="0"/>
          <a:chExt cx="0" cy="0"/>
        </a:xfrm>
      </p:grpSpPr>
      <p:sp>
        <p:nvSpPr>
          <p:cNvPr id="311" name="Shape 3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12" name="Shape 3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3" name="Shape 313"/>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Characteristics of WebApps - II</a:t>
            </a:r>
          </a:p>
        </p:txBody>
      </p:sp>
      <p:sp>
        <p:nvSpPr>
          <p:cNvPr id="314" name="Shape 314"/>
          <p:cNvSpPr txBox="1"/>
          <p:nvPr>
            <p:ph idx="1" type="body"/>
          </p:nvPr>
        </p:nvSpPr>
        <p:spPr>
          <a:xfrm>
            <a:off x="1676400" y="1828800"/>
            <a:ext cx="7239000"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Data driven. </a:t>
            </a:r>
            <a:r>
              <a:rPr b="1" i="0" lang="en-US" sz="1800" u="none" cap="none" strike="noStrike">
                <a:solidFill>
                  <a:schemeClr val="dk1"/>
                </a:solidFill>
                <a:latin typeface="Arial"/>
                <a:ea typeface="Arial"/>
                <a:cs typeface="Arial"/>
                <a:sym typeface="Arial"/>
              </a:rPr>
              <a:t> </a:t>
            </a:r>
            <a:r>
              <a:rPr b="0" i="0" lang="en-US" sz="1800" u="none" cap="none" strike="noStrike">
                <a:solidFill>
                  <a:schemeClr val="dk1"/>
                </a:solidFill>
                <a:latin typeface="Arial"/>
                <a:ea typeface="Arial"/>
                <a:cs typeface="Arial"/>
                <a:sym typeface="Arial"/>
              </a:rPr>
              <a:t>The primary function of many WebApps is to use hypermedia to present text, graphics, audio, and video content to the end-user. </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Content sensitive. </a:t>
            </a:r>
            <a:r>
              <a:rPr b="1" i="0" lang="en-US" sz="1800" u="none" cap="none" strike="noStrike">
                <a:solidFill>
                  <a:schemeClr val="dk1"/>
                </a:solidFill>
                <a:latin typeface="Arial"/>
                <a:ea typeface="Arial"/>
                <a:cs typeface="Arial"/>
                <a:sym typeface="Arial"/>
              </a:rPr>
              <a:t> </a:t>
            </a:r>
            <a:r>
              <a:rPr b="0" i="0" lang="en-US" sz="1800" u="none" cap="none" strike="noStrike">
                <a:solidFill>
                  <a:schemeClr val="dk1"/>
                </a:solidFill>
                <a:latin typeface="Arial"/>
                <a:ea typeface="Arial"/>
                <a:cs typeface="Arial"/>
                <a:sym typeface="Arial"/>
              </a:rPr>
              <a:t>The quality and aesthetic nature of content remains an important determinant of the quality of a WebApp.</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Continuous evolution.</a:t>
            </a:r>
            <a:r>
              <a:rPr b="0" i="0" lang="en-US" sz="1800" u="none" cap="none" strike="noStrike">
                <a:solidFill>
                  <a:schemeClr val="dk1"/>
                </a:solidFill>
                <a:latin typeface="Arial"/>
                <a:ea typeface="Arial"/>
                <a:cs typeface="Arial"/>
                <a:sym typeface="Arial"/>
              </a:rPr>
              <a:t> Unlike conventional application software that evolves over a series of planned, chronologically-spaced releases, Web applications evolve continuously. </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Immediacy.</a:t>
            </a:r>
            <a:r>
              <a:rPr b="0" i="0" lang="en-US" sz="1800" u="none" cap="none" strike="noStrike">
                <a:solidFill>
                  <a:schemeClr val="folHlink"/>
                </a:solidFill>
                <a:latin typeface="Arial"/>
                <a:ea typeface="Arial"/>
                <a:cs typeface="Arial"/>
                <a:sym typeface="Arial"/>
              </a:rPr>
              <a:t> </a:t>
            </a:r>
            <a:r>
              <a:rPr b="0" i="0" lang="en-US" sz="1800" u="none" cap="none" strike="noStrike">
                <a:solidFill>
                  <a:schemeClr val="dk1"/>
                </a:solidFill>
                <a:latin typeface="Arial"/>
                <a:ea typeface="Arial"/>
                <a:cs typeface="Arial"/>
                <a:sym typeface="Arial"/>
              </a:rPr>
              <a:t>Although </a:t>
            </a:r>
            <a:r>
              <a:rPr b="0" i="1" lang="en-US" sz="1800" u="none" cap="none" strike="noStrike">
                <a:solidFill>
                  <a:schemeClr val="dk1"/>
                </a:solidFill>
                <a:latin typeface="Arial"/>
                <a:ea typeface="Arial"/>
                <a:cs typeface="Arial"/>
                <a:sym typeface="Arial"/>
              </a:rPr>
              <a:t>immediacy</a:t>
            </a:r>
            <a:r>
              <a:rPr b="0" i="0" lang="en-US" sz="1800" u="none" cap="none" strike="noStrike">
                <a:solidFill>
                  <a:schemeClr val="dk1"/>
                </a:solidFill>
                <a:latin typeface="Arial"/>
                <a:ea typeface="Arial"/>
                <a:cs typeface="Arial"/>
                <a:sym typeface="Arial"/>
              </a:rPr>
              <a:t>—the compelling need to get software to market quickly—is a characteristic of many application domains, WebApps often exhibit a time to market that can be a matter of a few days or weeks.</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Security.</a:t>
            </a:r>
            <a:r>
              <a:rPr b="1" i="0" lang="en-US" sz="1800" u="none" cap="none" strike="noStrike">
                <a:solidFill>
                  <a:schemeClr val="dk1"/>
                </a:solidFill>
                <a:latin typeface="Arial"/>
                <a:ea typeface="Arial"/>
                <a:cs typeface="Arial"/>
                <a:sym typeface="Arial"/>
              </a:rPr>
              <a:t>  </a:t>
            </a:r>
            <a:r>
              <a:rPr b="0" i="0" lang="en-US" sz="1800" u="none" cap="none" strike="noStrike">
                <a:solidFill>
                  <a:schemeClr val="dk1"/>
                </a:solidFill>
                <a:latin typeface="Arial"/>
                <a:ea typeface="Arial"/>
                <a:cs typeface="Arial"/>
                <a:sym typeface="Arial"/>
              </a:rPr>
              <a:t>Because WebApps are available via network access, it is difficult, if not impossible, to limit the population of end-users who may access the application.</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Arial"/>
                <a:ea typeface="Arial"/>
                <a:cs typeface="Arial"/>
                <a:sym typeface="Arial"/>
              </a:rPr>
              <a:t>Aesthetics.</a:t>
            </a:r>
            <a:r>
              <a:rPr b="1" i="0" lang="en-US" sz="1800" u="none" cap="none" strike="noStrike">
                <a:solidFill>
                  <a:schemeClr val="dk1"/>
                </a:solidFill>
                <a:latin typeface="Arial"/>
                <a:ea typeface="Arial"/>
                <a:cs typeface="Arial"/>
                <a:sym typeface="Arial"/>
              </a:rPr>
              <a:t> </a:t>
            </a:r>
            <a:r>
              <a:rPr b="0" i="0" lang="en-US" sz="1800" u="none" cap="none" strike="noStrike">
                <a:solidFill>
                  <a:schemeClr val="dk1"/>
                </a:solidFill>
                <a:latin typeface="Arial"/>
                <a:ea typeface="Arial"/>
                <a:cs typeface="Arial"/>
                <a:sym typeface="Arial"/>
              </a:rPr>
              <a:t>An undeniable part of the appeal of a WebApp is its look and feel.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x="0" y="0"/>
          <a:ext cx="0" cy="0"/>
          <a:chOff x="0" y="0"/>
          <a:chExt cx="0" cy="0"/>
        </a:xfrm>
      </p:grpSpPr>
      <p:sp>
        <p:nvSpPr>
          <p:cNvPr id="234" name="Shape 23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35" name="Shape 23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6" name="Shape 236"/>
          <p:cNvSpPr txBox="1"/>
          <p:nvPr>
            <p:ph type="title"/>
          </p:nvPr>
        </p:nvSpPr>
        <p:spPr>
          <a:xfrm>
            <a:off x="1295400" y="990600"/>
            <a:ext cx="4572000" cy="7096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is Software?</a:t>
            </a:r>
          </a:p>
        </p:txBody>
      </p:sp>
      <p:sp>
        <p:nvSpPr>
          <p:cNvPr id="237" name="Shape 23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1" lang="en-US" sz="2400" u="none" cap="none" strike="noStrike">
                <a:solidFill>
                  <a:schemeClr val="dk1"/>
                </a:solidFill>
                <a:latin typeface="Quattrocento"/>
                <a:ea typeface="Quattrocento"/>
                <a:cs typeface="Quattrocento"/>
                <a:sym typeface="Quattrocento"/>
              </a:rPr>
              <a:t>Software is developed or engineered, it is not manufactured in the classical sense.</a:t>
            </a:r>
          </a:p>
          <a:p>
            <a:pPr indent="-342900" lvl="0" marL="342900" marR="0" rtl="0" algn="l">
              <a:lnSpc>
                <a:spcPct val="100000"/>
              </a:lnSpc>
              <a:spcBef>
                <a:spcPts val="480"/>
              </a:spcBef>
              <a:spcAft>
                <a:spcPts val="0"/>
              </a:spcAft>
              <a:buClr>
                <a:schemeClr val="folHlink"/>
              </a:buClr>
              <a:buSzPct val="75000"/>
              <a:buFont typeface="Noto Symbol"/>
              <a:buChar char="■"/>
            </a:pPr>
            <a:r>
              <a:rPr b="1" i="1" lang="en-US" sz="2400" u="none" cap="none" strike="noStrike">
                <a:solidFill>
                  <a:schemeClr val="dk1"/>
                </a:solidFill>
                <a:latin typeface="Quattrocento"/>
                <a:ea typeface="Quattrocento"/>
                <a:cs typeface="Quattrocento"/>
                <a:sym typeface="Quattrocento"/>
              </a:rPr>
              <a:t>Software doesn't "wear out."</a:t>
            </a:r>
            <a:r>
              <a:rPr b="1" i="0" lang="en-US" sz="2400" u="none" cap="none" strike="noStrike">
                <a:solidFill>
                  <a:schemeClr val="dk1"/>
                </a:solidFill>
                <a:latin typeface="Quattrocento"/>
                <a:ea typeface="Quattrocento"/>
                <a:cs typeface="Quattrocento"/>
                <a:sym typeface="Quattrocento"/>
              </a:rPr>
              <a:t> </a:t>
            </a:r>
          </a:p>
          <a:p>
            <a:pPr indent="-342900" lvl="0" marL="342900" marR="0" rtl="0" algn="l">
              <a:lnSpc>
                <a:spcPct val="100000"/>
              </a:lnSpc>
              <a:spcBef>
                <a:spcPts val="480"/>
              </a:spcBef>
              <a:spcAft>
                <a:spcPts val="0"/>
              </a:spcAft>
              <a:buClr>
                <a:schemeClr val="folHlink"/>
              </a:buClr>
              <a:buSzPct val="75000"/>
              <a:buFont typeface="Noto Symbol"/>
              <a:buChar char="■"/>
            </a:pPr>
            <a:r>
              <a:rPr b="1" i="1" lang="en-US" sz="2400" u="none" cap="none" strike="noStrike">
                <a:solidFill>
                  <a:schemeClr val="dk1"/>
                </a:solidFill>
                <a:latin typeface="Quattrocento"/>
                <a:ea typeface="Quattrocento"/>
                <a:cs typeface="Quattrocento"/>
                <a:sym typeface="Quattrocento"/>
              </a:rPr>
              <a:t>Although the industry is moving toward component-based construction, most software continues to be custom-built.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2" name="Shape 242"/>
        <p:cNvGrpSpPr/>
        <p:nvPr/>
      </p:nvGrpSpPr>
      <p:grpSpPr>
        <a:xfrm>
          <a:off x="0" y="0"/>
          <a:ext cx="0" cy="0"/>
          <a:chOff x="0" y="0"/>
          <a:chExt cx="0" cy="0"/>
        </a:xfrm>
      </p:grpSpPr>
      <p:sp>
        <p:nvSpPr>
          <p:cNvPr id="243" name="Shape 24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44" name="Shape 24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5" name="Shape 245"/>
          <p:cNvSpPr txBox="1"/>
          <p:nvPr/>
        </p:nvSpPr>
        <p:spPr>
          <a:xfrm>
            <a:off x="1371600" y="1885950"/>
            <a:ext cx="6781800" cy="4438650"/>
          </a:xfrm>
          <a:prstGeom prst="rect">
            <a:avLst/>
          </a:prstGeom>
          <a:solidFill>
            <a:srgbClr val="96E3FE"/>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6" name="Shape 246"/>
          <p:cNvSpPr txBox="1"/>
          <p:nvPr>
            <p:ph type="title"/>
          </p:nvPr>
        </p:nvSpPr>
        <p:spPr>
          <a:xfrm>
            <a:off x="1295400" y="1066800"/>
            <a:ext cx="5180011"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Wear vs. Deterioration</a:t>
            </a:r>
          </a:p>
        </p:txBody>
      </p:sp>
      <p:pic>
        <p:nvPicPr>
          <p:cNvPr id="247" name="Shape 247"/>
          <p:cNvPicPr preferRelativeResize="0"/>
          <p:nvPr/>
        </p:nvPicPr>
        <p:blipFill rotWithShape="1">
          <a:blip r:embed="rId3">
            <a:alphaModFix/>
          </a:blip>
          <a:srcRect b="0" l="0" r="0" t="0"/>
          <a:stretch/>
        </p:blipFill>
        <p:spPr>
          <a:xfrm>
            <a:off x="1371600" y="1971675"/>
            <a:ext cx="6600824" cy="4208462"/>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54" name="Shape 25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5" name="Shape 255"/>
          <p:cNvSpPr txBox="1"/>
          <p:nvPr>
            <p:ph type="title"/>
          </p:nvPr>
        </p:nvSpPr>
        <p:spPr>
          <a:xfrm>
            <a:off x="1219200" y="990600"/>
            <a:ext cx="5011736"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Applications</a:t>
            </a:r>
          </a:p>
        </p:txBody>
      </p:sp>
      <p:sp>
        <p:nvSpPr>
          <p:cNvPr id="256" name="Shape 256"/>
          <p:cNvSpPr txBox="1"/>
          <p:nvPr>
            <p:ph idx="1" type="body"/>
          </p:nvPr>
        </p:nvSpPr>
        <p:spPr>
          <a:xfrm>
            <a:off x="2676525" y="1905000"/>
            <a:ext cx="4235450" cy="3633787"/>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System software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Application software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Engineering/Scientific software </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Embedded software </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Product-line software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Web/Mobile applications)</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AI software (robotics, neural nets, game playing)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1" name="Shape 261"/>
        <p:cNvGrpSpPr/>
        <p:nvPr/>
      </p:nvGrpSpPr>
      <p:grpSpPr>
        <a:xfrm>
          <a:off x="0" y="0"/>
          <a:ext cx="0" cy="0"/>
          <a:chOff x="0" y="0"/>
          <a:chExt cx="0" cy="0"/>
        </a:xfrm>
      </p:grpSpPr>
      <p:sp>
        <p:nvSpPr>
          <p:cNvPr id="262" name="Shape 26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63" name="Shape 26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4" name="Shape 264"/>
          <p:cNvSpPr txBox="1"/>
          <p:nvPr>
            <p:ph type="title"/>
          </p:nvPr>
        </p:nvSpPr>
        <p:spPr>
          <a:xfrm>
            <a:off x="1219200" y="914400"/>
            <a:ext cx="5430837" cy="785811"/>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Legacy Software</a:t>
            </a:r>
          </a:p>
        </p:txBody>
      </p:sp>
      <p:sp>
        <p:nvSpPr>
          <p:cNvPr id="265" name="Shape 265"/>
          <p:cNvSpPr txBox="1"/>
          <p:nvPr>
            <p:ph idx="1" type="body"/>
          </p:nvPr>
        </p:nvSpPr>
        <p:spPr>
          <a:xfrm>
            <a:off x="2025650" y="2667000"/>
            <a:ext cx="6124574" cy="3025774"/>
          </a:xfrm>
          <a:prstGeom prst="rect">
            <a:avLst/>
          </a:prstGeom>
          <a:noFill/>
          <a:ln>
            <a:noFill/>
          </a:ln>
        </p:spPr>
        <p:txBody>
          <a:bodyPr anchorCtr="0" anchor="t" bIns="45700" lIns="91425" rIns="91425" tIns="45700">
            <a:noAutofit/>
          </a:bodyPr>
          <a:lstStyle/>
          <a:p>
            <a:pPr indent="-285750" lvl="1" marL="742950" marR="0" rtl="0" algn="l">
              <a:lnSpc>
                <a:spcPct val="90000"/>
              </a:lnSpc>
              <a:spcBef>
                <a:spcPts val="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software must be </a:t>
            </a:r>
            <a:r>
              <a:rPr b="0" i="0" lang="en-US" sz="2000" u="none" cap="none" strike="noStrike">
                <a:solidFill>
                  <a:schemeClr val="folHlink"/>
                </a:solidFill>
                <a:latin typeface="Helvetica Neue"/>
                <a:ea typeface="Helvetica Neue"/>
                <a:cs typeface="Helvetica Neue"/>
                <a:sym typeface="Helvetica Neue"/>
              </a:rPr>
              <a:t>adapted</a:t>
            </a:r>
            <a:r>
              <a:rPr b="0" i="0" lang="en-US" sz="2000" u="none" cap="none" strike="noStrike">
                <a:solidFill>
                  <a:schemeClr val="dk1"/>
                </a:solidFill>
                <a:latin typeface="Helvetica Neue"/>
                <a:ea typeface="Helvetica Neue"/>
                <a:cs typeface="Helvetica Neue"/>
                <a:sym typeface="Helvetica Neue"/>
              </a:rPr>
              <a:t> to meet the needs of new computing environments or technology.</a:t>
            </a:r>
          </a:p>
          <a:p>
            <a:pPr indent="-285750" lvl="1" marL="742950" marR="0" rtl="0" algn="l">
              <a:lnSpc>
                <a:spcPct val="90000"/>
              </a:lnSpc>
              <a:spcBef>
                <a:spcPts val="2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software must be </a:t>
            </a:r>
            <a:r>
              <a:rPr b="0" i="0" lang="en-US" sz="2000" u="none" cap="none" strike="noStrike">
                <a:solidFill>
                  <a:schemeClr val="folHlink"/>
                </a:solidFill>
                <a:latin typeface="Helvetica Neue"/>
                <a:ea typeface="Helvetica Neue"/>
                <a:cs typeface="Helvetica Neue"/>
                <a:sym typeface="Helvetica Neue"/>
              </a:rPr>
              <a:t>enhanced</a:t>
            </a:r>
            <a:r>
              <a:rPr b="0" i="0" lang="en-US" sz="2000" u="none" cap="none" strike="noStrike">
                <a:solidFill>
                  <a:schemeClr val="dk1"/>
                </a:solidFill>
                <a:latin typeface="Helvetica Neue"/>
                <a:ea typeface="Helvetica Neue"/>
                <a:cs typeface="Helvetica Neue"/>
                <a:sym typeface="Helvetica Neue"/>
              </a:rPr>
              <a:t> to implement new business requirements.</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software must be </a:t>
            </a:r>
            <a:r>
              <a:rPr b="0" i="0" lang="en-US" sz="2000" u="none" cap="none" strike="noStrike">
                <a:solidFill>
                  <a:schemeClr val="folHlink"/>
                </a:solidFill>
                <a:latin typeface="Helvetica Neue"/>
                <a:ea typeface="Helvetica Neue"/>
                <a:cs typeface="Helvetica Neue"/>
                <a:sym typeface="Helvetica Neue"/>
              </a:rPr>
              <a:t>extended to make it interoperable </a:t>
            </a:r>
            <a:r>
              <a:rPr b="0" i="0" lang="en-US" sz="2000" u="none" cap="none" strike="noStrike">
                <a:solidFill>
                  <a:schemeClr val="dk1"/>
                </a:solidFill>
                <a:latin typeface="Helvetica Neue"/>
                <a:ea typeface="Helvetica Neue"/>
                <a:cs typeface="Helvetica Neue"/>
                <a:sym typeface="Helvetica Neue"/>
              </a:rPr>
              <a:t>with other more modern systems or databases.</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software must be </a:t>
            </a:r>
            <a:r>
              <a:rPr b="0" i="0" lang="en-US" sz="2000" u="none" cap="none" strike="noStrike">
                <a:solidFill>
                  <a:schemeClr val="folHlink"/>
                </a:solidFill>
                <a:latin typeface="Helvetica Neue"/>
                <a:ea typeface="Helvetica Neue"/>
                <a:cs typeface="Helvetica Neue"/>
                <a:sym typeface="Helvetica Neue"/>
              </a:rPr>
              <a:t>re-architected </a:t>
            </a:r>
            <a:r>
              <a:rPr b="0" i="0" lang="en-US" sz="2000" u="none" cap="none" strike="noStrike">
                <a:solidFill>
                  <a:schemeClr val="dk1"/>
                </a:solidFill>
                <a:latin typeface="Helvetica Neue"/>
                <a:ea typeface="Helvetica Neue"/>
                <a:cs typeface="Helvetica Neue"/>
                <a:sym typeface="Helvetica Neue"/>
              </a:rPr>
              <a:t>to make it viable within a network environment</a:t>
            </a:r>
            <a:r>
              <a:rPr b="1" i="0" lang="en-US" sz="1800" u="none" cap="none" strike="noStrike">
                <a:solidFill>
                  <a:schemeClr val="dk1"/>
                </a:solidFill>
                <a:latin typeface="Helvetica Neue"/>
                <a:ea typeface="Helvetica Neue"/>
                <a:cs typeface="Helvetica Neue"/>
                <a:sym typeface="Helvetica Neue"/>
              </a:rPr>
              <a:t>.</a:t>
            </a:r>
          </a:p>
        </p:txBody>
      </p:sp>
      <p:sp>
        <p:nvSpPr>
          <p:cNvPr id="266" name="Shape 266"/>
          <p:cNvSpPr txBox="1"/>
          <p:nvPr/>
        </p:nvSpPr>
        <p:spPr>
          <a:xfrm>
            <a:off x="1752600" y="2057400"/>
            <a:ext cx="4389436" cy="47624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folHlink"/>
              </a:buClr>
              <a:buSzPct val="25000"/>
              <a:buFont typeface="Quattrocento"/>
              <a:buNone/>
            </a:pPr>
            <a:r>
              <a:rPr b="1" i="1" lang="en-US" sz="2800" u="none" cap="none" strike="noStrike">
                <a:solidFill>
                  <a:schemeClr val="folHlink"/>
                </a:solidFill>
                <a:latin typeface="Quattrocento"/>
                <a:ea typeface="Quattrocento"/>
                <a:cs typeface="Quattrocento"/>
                <a:sym typeface="Quattrocento"/>
              </a:rPr>
              <a:t>Why must it change?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sp>
        <p:nvSpPr>
          <p:cNvPr id="271" name="Shape 27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72" name="Shape 27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3" name="Shape 273"/>
          <p:cNvSpPr txBox="1"/>
          <p:nvPr>
            <p:ph type="title"/>
          </p:nvPr>
        </p:nvSpPr>
        <p:spPr>
          <a:xfrm>
            <a:off x="1219200" y="990600"/>
            <a:ext cx="76199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WebApps</a:t>
            </a:r>
          </a:p>
        </p:txBody>
      </p:sp>
      <p:sp>
        <p:nvSpPr>
          <p:cNvPr id="274" name="Shape 27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rgbClr val="000000"/>
                </a:solidFill>
                <a:latin typeface="Arial"/>
                <a:ea typeface="Arial"/>
                <a:cs typeface="Arial"/>
                <a:sym typeface="Arial"/>
              </a:rPr>
              <a:t>Modern WebApps are much more than hypertext files with a few pictures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rgbClr val="000000"/>
                </a:solidFill>
                <a:latin typeface="Arial"/>
                <a:ea typeface="Arial"/>
                <a:cs typeface="Arial"/>
                <a:sym typeface="Arial"/>
              </a:rPr>
              <a:t>WebApps are augmented with tools like XML and Java to allow Web engineers including interactive computing capability</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Arial"/>
                <a:ea typeface="Arial"/>
                <a:cs typeface="Arial"/>
                <a:sym typeface="Arial"/>
              </a:rPr>
              <a:t>WebApps may standalone capability to end users or may be integrated with corporate databases and business applications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Arial"/>
                <a:ea typeface="Arial"/>
                <a:cs typeface="Arial"/>
                <a:sym typeface="Arial"/>
              </a:rPr>
              <a:t>Semantic web technologies (Web 3.0) have evolved into sophisticated corporate and consumer applications that encompass semantic databases that require web linking, flexible data representation, and application programmer interfaces (API’s) for access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Arial"/>
                <a:ea typeface="Arial"/>
                <a:cs typeface="Arial"/>
                <a:sym typeface="Arial"/>
              </a:rPr>
              <a:t>The aesthetic nature of the content remains an important determinant of the quality of a WebApp.</a:t>
            </a:r>
          </a:p>
          <a:p>
            <a:pPr indent="-342900" lvl="0" marL="342900" marR="0" rtl="0" algn="l">
              <a:lnSpc>
                <a:spcPct val="90000"/>
              </a:lnSpc>
              <a:spcBef>
                <a:spcPts val="360"/>
              </a:spcBef>
              <a:spcAft>
                <a:spcPts val="0"/>
              </a:spcAft>
              <a:buClr>
                <a:schemeClr val="folHlink"/>
              </a:buClr>
              <a:buSzPct val="25000"/>
              <a:buFont typeface="Noto Symbol"/>
              <a:buNone/>
            </a:pPr>
            <a:r>
              <a:t/>
            </a:r>
            <a:endParaRPr b="0" i="0" sz="1800" u="none" cap="none" strike="noStrike">
              <a:solidFill>
                <a:schemeClr val="dk1"/>
              </a:solidFill>
              <a:latin typeface="Arial"/>
              <a:ea typeface="Arial"/>
              <a:cs typeface="Arial"/>
              <a:sym typeface="Arial"/>
            </a:endParaRPr>
          </a:p>
          <a:p>
            <a:pPr indent="-342900" lvl="0" marL="342900" marR="0" rtl="0" algn="l">
              <a:spcBef>
                <a:spcPts val="360"/>
              </a:spcBef>
              <a:spcAft>
                <a:spcPts val="0"/>
              </a:spcAft>
              <a:buClr>
                <a:schemeClr val="folHlink"/>
              </a:buClr>
              <a:buSzPct val="75000"/>
              <a:buFont typeface="Noto Symbol"/>
              <a:buNone/>
            </a:pPr>
            <a:r>
              <a:t/>
            </a:r>
            <a:endParaRPr b="0" i="0" sz="18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8" name="Shape 278"/>
        <p:cNvGrpSpPr/>
        <p:nvPr/>
      </p:nvGrpSpPr>
      <p:grpSpPr>
        <a:xfrm>
          <a:off x="0" y="0"/>
          <a:ext cx="0" cy="0"/>
          <a:chOff x="0" y="0"/>
          <a:chExt cx="0" cy="0"/>
        </a:xfrm>
      </p:grpSpPr>
      <p:sp>
        <p:nvSpPr>
          <p:cNvPr id="279" name="Shape 27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80" name="Shape 28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1" name="Shape 281"/>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Mobile Apps</a:t>
            </a:r>
          </a:p>
        </p:txBody>
      </p:sp>
      <p:sp>
        <p:nvSpPr>
          <p:cNvPr id="282" name="Shape 282"/>
          <p:cNvSpPr txBox="1"/>
          <p:nvPr>
            <p:ph idx="1" type="body"/>
          </p:nvPr>
        </p:nvSpPr>
        <p:spPr>
          <a:xfrm>
            <a:off x="1676400" y="1828800"/>
            <a:ext cx="7239000"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Reside on mobile platforms such as cell phones or tablets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Contain user interfaces that take both device characteristics and location attributes </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Often provide access to a combination of web-based resources and local device processing and storage capabilities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Provide persistent storage capabilities within the platform</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 </a:t>
            </a:r>
            <a:r>
              <a:rPr b="0" i="1" lang="en-US" sz="1800" u="none" cap="none" strike="noStrike">
                <a:solidFill>
                  <a:srgbClr val="C00000"/>
                </a:solidFill>
                <a:latin typeface="Helvetica Neue"/>
                <a:ea typeface="Helvetica Neue"/>
                <a:cs typeface="Helvetica Neue"/>
                <a:sym typeface="Helvetica Neue"/>
              </a:rPr>
              <a:t>mobile web application </a:t>
            </a:r>
            <a:r>
              <a:rPr b="0" i="0" lang="en-US" sz="1800" u="none" cap="none" strike="noStrike">
                <a:solidFill>
                  <a:schemeClr val="dk1"/>
                </a:solidFill>
                <a:latin typeface="Helvetica Neue"/>
                <a:ea typeface="Helvetica Neue"/>
                <a:cs typeface="Helvetica Neue"/>
                <a:sym typeface="Helvetica Neue"/>
              </a:rPr>
              <a:t>allows a mobile device to access to web-based content using a browser designed to accommodate the strengths and weaknesses of the  mobile platform</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 </a:t>
            </a:r>
            <a:r>
              <a:rPr b="0" i="1" lang="en-US" sz="1800" u="none" cap="none" strike="noStrike">
                <a:solidFill>
                  <a:srgbClr val="C00000"/>
                </a:solidFill>
                <a:latin typeface="Helvetica Neue"/>
                <a:ea typeface="Helvetica Neue"/>
                <a:cs typeface="Helvetica Neue"/>
                <a:sym typeface="Helvetica Neue"/>
              </a:rPr>
              <a:t>mobile app </a:t>
            </a:r>
            <a:r>
              <a:rPr b="0" i="0" lang="en-US" sz="1800" u="none" cap="none" strike="noStrike">
                <a:solidFill>
                  <a:schemeClr val="dk1"/>
                </a:solidFill>
                <a:latin typeface="Helvetica Neue"/>
                <a:ea typeface="Helvetica Neue"/>
                <a:cs typeface="Helvetica Neue"/>
                <a:sym typeface="Helvetica Neue"/>
              </a:rPr>
              <a:t>can gain direct access to the hardware found on the device to provide local processing and storage capabilities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As time passes these differences will become blurred</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x="0" y="0"/>
          <a:ext cx="0" cy="0"/>
          <a:chOff x="0" y="0"/>
          <a:chExt cx="0" cy="0"/>
        </a:xfrm>
      </p:grpSpPr>
      <p:sp>
        <p:nvSpPr>
          <p:cNvPr id="287" name="Shape 28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88" name="Shape 28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9" name="Shape 289"/>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Cloud Computing</a:t>
            </a:r>
          </a:p>
        </p:txBody>
      </p:sp>
      <p:pic>
        <p:nvPicPr>
          <p:cNvPr id="290" name="Shape 290"/>
          <p:cNvPicPr preferRelativeResize="0"/>
          <p:nvPr/>
        </p:nvPicPr>
        <p:blipFill rotWithShape="1">
          <a:blip r:embed="rId3">
            <a:alphaModFix/>
          </a:blip>
          <a:srcRect b="0" l="0" r="0" t="0"/>
          <a:stretch/>
        </p:blipFill>
        <p:spPr>
          <a:xfrm>
            <a:off x="990600" y="1828800"/>
            <a:ext cx="7162799" cy="421322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x="0" y="0"/>
          <a:ext cx="0" cy="0"/>
          <a:chOff x="0" y="0"/>
          <a:chExt cx="0" cy="0"/>
        </a:xfrm>
      </p:grpSpPr>
      <p:sp>
        <p:nvSpPr>
          <p:cNvPr id="295" name="Shape 29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96" name="Shape 29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7" name="Shape 297"/>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Cloud Computing</a:t>
            </a:r>
          </a:p>
        </p:txBody>
      </p:sp>
      <p:sp>
        <p:nvSpPr>
          <p:cNvPr id="298" name="Shape 298"/>
          <p:cNvSpPr txBox="1"/>
          <p:nvPr>
            <p:ph idx="1" type="body"/>
          </p:nvPr>
        </p:nvSpPr>
        <p:spPr>
          <a:xfrm>
            <a:off x="1676400" y="1828800"/>
            <a:ext cx="7239000"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1800" u="none" cap="none" strike="noStrike">
                <a:solidFill>
                  <a:srgbClr val="C00000"/>
                </a:solidFill>
                <a:latin typeface="Helvetica Neue"/>
                <a:ea typeface="Helvetica Neue"/>
                <a:cs typeface="Helvetica Neue"/>
                <a:sym typeface="Helvetica Neue"/>
              </a:rPr>
              <a:t>Cloud computing </a:t>
            </a:r>
            <a:r>
              <a:rPr b="0" i="0" lang="en-US" sz="1800" u="none" cap="none" strike="noStrike">
                <a:solidFill>
                  <a:schemeClr val="dk1"/>
                </a:solidFill>
                <a:latin typeface="Helvetica Neue"/>
                <a:ea typeface="Helvetica Neue"/>
                <a:cs typeface="Helvetica Neue"/>
                <a:sym typeface="Helvetica Neue"/>
              </a:rPr>
              <a:t>provides distributed data storage and processing resources to networked computing devices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Computing resources reside outside the cloud and have access to a variety of resources inside the cloud</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Cloud computing requires developing an architecture containing both frontend and backend services </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Frontend services include the client devices and application software to allow access   </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Backend services include servers, data storage, and server-resident applications </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Cloud architectures can be segmented to restrict access to private data</a:t>
            </a:r>
          </a:p>
          <a:p>
            <a:pPr indent="-342900" lvl="0" marL="342900" marR="0" rtl="0" algn="l">
              <a:spcBef>
                <a:spcPts val="360"/>
              </a:spcBef>
              <a:spcAft>
                <a:spcPts val="0"/>
              </a:spcAft>
              <a:buClr>
                <a:schemeClr val="folHlink"/>
              </a:buClr>
              <a:buSzPct val="75000"/>
              <a:buFont typeface="Noto Symbol"/>
              <a:buNone/>
            </a:pPr>
            <a:r>
              <a:t/>
            </a:r>
            <a:endParaRPr b="0" i="0" sz="1800" u="none" cap="none" strike="noStrike">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