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1" r:id="rId4"/>
    <p:sldMasterId id="2147483682" r:id="rId5"/>
    <p:sldMasterId id="2147483683" r:id="rId6"/>
    <p:sldMasterId id="2147483684" r:id="rId7"/>
    <p:sldMasterId id="2147483685" r:id="rId8"/>
    <p:sldMasterId id="2147483686" r:id="rId9"/>
    <p:sldMasterId id="2147483687" r:id="rId10"/>
    <p:sldMasterId id="2147483688" r:id="rId11"/>
    <p:sldMasterId id="2147483689" r:id="rId12"/>
    <p:sldMasterId id="2147483690" r:id="rId13"/>
    <p:sldMasterId id="2147483691" r:id="rId14"/>
    <p:sldMasterId id="2147483692" r:id="rId15"/>
    <p:sldMasterId id="2147483693" r:id="rId16"/>
    <p:sldMasterId id="2147483694" r:id="rId17"/>
  </p:sldMasterIdLst>
  <p:notesMasterIdLst>
    <p:notesMasterId r:id="rId18"/>
  </p:notesMasterIdLst>
  <p:sldIdLst>
    <p:sldId id="256" r:id="rId19"/>
    <p:sldId id="257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87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298" r:id="rId61"/>
    <p:sldId id="299" r:id="rId62"/>
    <p:sldId id="300" r:id="rId63"/>
    <p:sldId id="301" r:id="rId64"/>
    <p:sldId id="302" r:id="rId65"/>
    <p:sldId id="303" r:id="rId66"/>
    <p:sldId id="304" r:id="rId67"/>
    <p:sldId id="305" r:id="rId68"/>
    <p:sldId id="306" r:id="rId69"/>
    <p:sldId id="307" r:id="rId70"/>
    <p:sldId id="308" r:id="rId71"/>
    <p:sldId id="309" r:id="rId72"/>
  </p:sldIdLst>
  <p:sldSz cy="6858000" cx="9144000"/>
  <p:notesSz cx="6858000" cy="9144000"/>
  <p:embeddedFontLst>
    <p:embeddedFont>
      <p:font typeface="Cantarell"/>
      <p:regular r:id="rId73"/>
      <p:bold r:id="rId74"/>
      <p:italic r:id="rId75"/>
      <p:boldItalic r:id="rId76"/>
    </p:embeddedFont>
    <p:embeddedFont>
      <p:font typeface="Allerta"/>
      <p:regular r:id="rId7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459CB35-3D28-4604-983F-D8BEE06906CB}">
  <a:tblStyle styleId="{B459CB35-3D28-4604-983F-D8BEE06906CB}" styleName="Table_0"/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22.xml"/><Relationship Id="rId42" Type="http://schemas.openxmlformats.org/officeDocument/2006/relationships/slide" Target="slides/slide24.xml"/><Relationship Id="rId41" Type="http://schemas.openxmlformats.org/officeDocument/2006/relationships/slide" Target="slides/slide23.xml"/><Relationship Id="rId44" Type="http://schemas.openxmlformats.org/officeDocument/2006/relationships/slide" Target="slides/slide26.xml"/><Relationship Id="rId43" Type="http://schemas.openxmlformats.org/officeDocument/2006/relationships/slide" Target="slides/slide25.xml"/><Relationship Id="rId46" Type="http://schemas.openxmlformats.org/officeDocument/2006/relationships/slide" Target="slides/slide28.xml"/><Relationship Id="rId45" Type="http://schemas.openxmlformats.org/officeDocument/2006/relationships/slide" Target="slides/slide27.xml"/><Relationship Id="rId1" Type="http://schemas.openxmlformats.org/officeDocument/2006/relationships/theme" Target="theme/theme1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48" Type="http://schemas.openxmlformats.org/officeDocument/2006/relationships/slide" Target="slides/slide30.xml"/><Relationship Id="rId47" Type="http://schemas.openxmlformats.org/officeDocument/2006/relationships/slide" Target="slides/slide29.xml"/><Relationship Id="rId49" Type="http://schemas.openxmlformats.org/officeDocument/2006/relationships/slide" Target="slides/slide3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73" Type="http://schemas.openxmlformats.org/officeDocument/2006/relationships/font" Target="fonts/Cantarell-regular.fntdata"/><Relationship Id="rId72" Type="http://schemas.openxmlformats.org/officeDocument/2006/relationships/slide" Target="slides/slide54.xml"/><Relationship Id="rId31" Type="http://schemas.openxmlformats.org/officeDocument/2006/relationships/slide" Target="slides/slide13.xml"/><Relationship Id="rId75" Type="http://schemas.openxmlformats.org/officeDocument/2006/relationships/font" Target="fonts/Cantarell-italic.fntdata"/><Relationship Id="rId30" Type="http://schemas.openxmlformats.org/officeDocument/2006/relationships/slide" Target="slides/slide12.xml"/><Relationship Id="rId74" Type="http://schemas.openxmlformats.org/officeDocument/2006/relationships/font" Target="fonts/Cantarell-bold.fntdata"/><Relationship Id="rId33" Type="http://schemas.openxmlformats.org/officeDocument/2006/relationships/slide" Target="slides/slide15.xml"/><Relationship Id="rId77" Type="http://schemas.openxmlformats.org/officeDocument/2006/relationships/font" Target="fonts/Allerta-regular.fntdata"/><Relationship Id="rId32" Type="http://schemas.openxmlformats.org/officeDocument/2006/relationships/slide" Target="slides/slide14.xml"/><Relationship Id="rId76" Type="http://schemas.openxmlformats.org/officeDocument/2006/relationships/font" Target="fonts/Cantarell-boldItalic.fntdata"/><Relationship Id="rId35" Type="http://schemas.openxmlformats.org/officeDocument/2006/relationships/slide" Target="slides/slide17.xml"/><Relationship Id="rId34" Type="http://schemas.openxmlformats.org/officeDocument/2006/relationships/slide" Target="slides/slide16.xml"/><Relationship Id="rId71" Type="http://schemas.openxmlformats.org/officeDocument/2006/relationships/slide" Target="slides/slide53.xml"/><Relationship Id="rId70" Type="http://schemas.openxmlformats.org/officeDocument/2006/relationships/slide" Target="slides/slide52.xml"/><Relationship Id="rId37" Type="http://schemas.openxmlformats.org/officeDocument/2006/relationships/slide" Target="slides/slide19.xml"/><Relationship Id="rId36" Type="http://schemas.openxmlformats.org/officeDocument/2006/relationships/slide" Target="slides/slide18.xml"/><Relationship Id="rId39" Type="http://schemas.openxmlformats.org/officeDocument/2006/relationships/slide" Target="slides/slide21.xml"/><Relationship Id="rId38" Type="http://schemas.openxmlformats.org/officeDocument/2006/relationships/slide" Target="slides/slide20.xml"/><Relationship Id="rId62" Type="http://schemas.openxmlformats.org/officeDocument/2006/relationships/slide" Target="slides/slide44.xml"/><Relationship Id="rId61" Type="http://schemas.openxmlformats.org/officeDocument/2006/relationships/slide" Target="slides/slide43.xml"/><Relationship Id="rId20" Type="http://schemas.openxmlformats.org/officeDocument/2006/relationships/slide" Target="slides/slide2.xml"/><Relationship Id="rId64" Type="http://schemas.openxmlformats.org/officeDocument/2006/relationships/slide" Target="slides/slide46.xml"/><Relationship Id="rId63" Type="http://schemas.openxmlformats.org/officeDocument/2006/relationships/slide" Target="slides/slide45.xml"/><Relationship Id="rId22" Type="http://schemas.openxmlformats.org/officeDocument/2006/relationships/slide" Target="slides/slide4.xml"/><Relationship Id="rId66" Type="http://schemas.openxmlformats.org/officeDocument/2006/relationships/slide" Target="slides/slide48.xml"/><Relationship Id="rId21" Type="http://schemas.openxmlformats.org/officeDocument/2006/relationships/slide" Target="slides/slide3.xml"/><Relationship Id="rId65" Type="http://schemas.openxmlformats.org/officeDocument/2006/relationships/slide" Target="slides/slide47.xml"/><Relationship Id="rId24" Type="http://schemas.openxmlformats.org/officeDocument/2006/relationships/slide" Target="slides/slide6.xml"/><Relationship Id="rId68" Type="http://schemas.openxmlformats.org/officeDocument/2006/relationships/slide" Target="slides/slide50.xml"/><Relationship Id="rId23" Type="http://schemas.openxmlformats.org/officeDocument/2006/relationships/slide" Target="slides/slide5.xml"/><Relationship Id="rId67" Type="http://schemas.openxmlformats.org/officeDocument/2006/relationships/slide" Target="slides/slide49.xml"/><Relationship Id="rId60" Type="http://schemas.openxmlformats.org/officeDocument/2006/relationships/slide" Target="slides/slide42.xml"/><Relationship Id="rId26" Type="http://schemas.openxmlformats.org/officeDocument/2006/relationships/slide" Target="slides/slide8.xml"/><Relationship Id="rId25" Type="http://schemas.openxmlformats.org/officeDocument/2006/relationships/slide" Target="slides/slide7.xml"/><Relationship Id="rId69" Type="http://schemas.openxmlformats.org/officeDocument/2006/relationships/slide" Target="slides/slide51.xml"/><Relationship Id="rId28" Type="http://schemas.openxmlformats.org/officeDocument/2006/relationships/slide" Target="slides/slide10.xml"/><Relationship Id="rId27" Type="http://schemas.openxmlformats.org/officeDocument/2006/relationships/slide" Target="slides/slide9.xml"/><Relationship Id="rId29" Type="http://schemas.openxmlformats.org/officeDocument/2006/relationships/slide" Target="slides/slide11.xml"/><Relationship Id="rId51" Type="http://schemas.openxmlformats.org/officeDocument/2006/relationships/slide" Target="slides/slide33.xml"/><Relationship Id="rId50" Type="http://schemas.openxmlformats.org/officeDocument/2006/relationships/slide" Target="slides/slide32.xml"/><Relationship Id="rId53" Type="http://schemas.openxmlformats.org/officeDocument/2006/relationships/slide" Target="slides/slide35.xml"/><Relationship Id="rId52" Type="http://schemas.openxmlformats.org/officeDocument/2006/relationships/slide" Target="slides/slide34.xml"/><Relationship Id="rId11" Type="http://schemas.openxmlformats.org/officeDocument/2006/relationships/slideMaster" Target="slideMasters/slideMaster8.xml"/><Relationship Id="rId55" Type="http://schemas.openxmlformats.org/officeDocument/2006/relationships/slide" Target="slides/slide37.xml"/><Relationship Id="rId10" Type="http://schemas.openxmlformats.org/officeDocument/2006/relationships/slideMaster" Target="slideMasters/slideMaster7.xml"/><Relationship Id="rId54" Type="http://schemas.openxmlformats.org/officeDocument/2006/relationships/slide" Target="slides/slide36.xml"/><Relationship Id="rId13" Type="http://schemas.openxmlformats.org/officeDocument/2006/relationships/slideMaster" Target="slideMasters/slideMaster10.xml"/><Relationship Id="rId57" Type="http://schemas.openxmlformats.org/officeDocument/2006/relationships/slide" Target="slides/slide39.xml"/><Relationship Id="rId12" Type="http://schemas.openxmlformats.org/officeDocument/2006/relationships/slideMaster" Target="slideMasters/slideMaster9.xml"/><Relationship Id="rId56" Type="http://schemas.openxmlformats.org/officeDocument/2006/relationships/slide" Target="slides/slide38.xml"/><Relationship Id="rId15" Type="http://schemas.openxmlformats.org/officeDocument/2006/relationships/slideMaster" Target="slideMasters/slideMaster12.xml"/><Relationship Id="rId59" Type="http://schemas.openxmlformats.org/officeDocument/2006/relationships/slide" Target="slides/slide41.xml"/><Relationship Id="rId14" Type="http://schemas.openxmlformats.org/officeDocument/2006/relationships/slideMaster" Target="slideMasters/slideMaster11.xml"/><Relationship Id="rId58" Type="http://schemas.openxmlformats.org/officeDocument/2006/relationships/slide" Target="slides/slide40.xml"/><Relationship Id="rId17" Type="http://schemas.openxmlformats.org/officeDocument/2006/relationships/slideMaster" Target="slideMasters/slideMaster14.xml"/><Relationship Id="rId16" Type="http://schemas.openxmlformats.org/officeDocument/2006/relationships/slideMaster" Target="slideMasters/slideMaster13.xml"/><Relationship Id="rId19" Type="http://schemas.openxmlformats.org/officeDocument/2006/relationships/slide" Target="slides/slide1.xml"/><Relationship Id="rId1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6" name="Shape 2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" name="Shape 3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" name="Shape 3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8" name="Shape 3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" name="Shape 3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" name="Shape 3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" name="Shape 4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" name="Shape 4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" name="Shape 4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4" name="Shape 4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3" name="Shape 4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0" name="Shape 4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8" name="Shape 4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6" name="Shape 4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3" name="Shape 4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1" name="Shape 4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8" name="Shape 4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4" name="Shape 4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0" name="Shape 4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8" name="Shape 4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5" name="Shape 5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2" name="Shape 5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9" name="Shape 5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6" name="Shape 5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3" name="Shape 5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4" name="Shape 5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1" name="Shape 5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7" name="Shape 5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3" name="Shape 5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1" name="Shape 5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9" name="Shape 5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5" name="Shape 5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3" name="Shape 133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143" name="Shape 14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4" name="Shape 14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0" name="Shape 17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9" name="Shape 179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2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theme" Target="../theme/theme2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theme" Target="../theme/theme7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theme" Target="../theme/theme3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theme" Target="../theme/theme14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theme" Target="../theme/theme15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1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theme" Target="../theme/theme10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theme" Target="../theme/theme13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theme" Target="../theme/theme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theme" Target="../theme/theme8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cxnSp>
        <p:nvCxnSpPr>
          <p:cNvPr id="10" name="Shape 10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5" name="Shape 155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58" name="Shape 15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9" name="Shape 159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Shape 162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3" name="Shape 1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65" name="Shape 16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6" name="Shape 166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Shape 172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3" name="Shape 1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75" name="Shape 17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6" name="Shape 176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Shape 182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3" name="Shape 1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85" name="Shape 18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6" name="Shape 186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Shape 191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2" name="Shape 1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94" name="Shape 19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5" name="Shape 195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DDF1F3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" name="Shape 1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Shape 98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9" name="Shape 9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hape 107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Shape 116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7" name="Shape 1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Shape 125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6" name="Shape 1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hape 135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6" name="Shape 1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38" name="Shape 13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9" name="Shape 139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Shape 147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8" name="Shape 1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50" name="Shape 15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1" name="Shape 151"/>
          <p:cNvSpPr txBox="1"/>
          <p:nvPr>
            <p:ph idx="11" type="ftr"/>
          </p:nvPr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0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0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08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09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0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1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2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4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/>
        </p:nvSpPr>
        <p:spPr>
          <a:xfrm>
            <a:off x="4800600" y="53340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Chapter 5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 Decisions</a:t>
            </a:r>
          </a:p>
        </p:txBody>
      </p:sp>
      <p:pic>
        <p:nvPicPr>
          <p:cNvPr id="204" name="Shape 2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809999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Shape 20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cxnSp>
        <p:nvCxnSpPr>
          <p:cNvPr id="206" name="Shape 206"/>
          <p:cNvCxnSpPr/>
          <p:nvPr/>
        </p:nvCxnSpPr>
        <p:spPr>
          <a:xfrm>
            <a:off x="0" y="58674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C6E8B4"/>
            </a:solidFill>
            <a:prstDash val="solid"/>
            <a:miter/>
            <a:headEnd len="med" w="med" type="none"/>
            <a:tailEnd len="med" w="med" type="none"/>
          </a:ln>
        </p:spPr>
      </p:cxn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0" y="942975"/>
            <a:ext cx="9144000" cy="3324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denotes equality testing: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 = 5; // Assign 5 to a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if (a == 5) ... // Test whether a equals 5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Relational operators have lower precedence than arithmetic operators: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amount + fee &lt;= balance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6E706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Shape 27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 Values: Relational Operators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0" y="1009650"/>
            <a:ext cx="9144000" cy="3522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this code: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double r = Math.sqrt(2);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double d = r * r - 2;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(d == 0)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System.out.println("sqrt(2)squared minus 2 is 0");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System.out.println("sqrt(2)squared minus 2 is not 0 but "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 + d);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prints: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sqrt(2)squared minus 2 is not 0 but 4.440892098500626E-16 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 Floating-Point Numbers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0" y="917575"/>
            <a:ext cx="9144000" cy="3324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avoid roundoff errors, don’t use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compare floating-point numbers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compare floating-point numbers test whether they are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close enough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|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| ≤ ε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final double EPSILON = 1E-14;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if (Math.abs(x - y) &lt;= EPSILON)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// x is approximately equal to y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ε is a small number such as 10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-14 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 Floating-Point Numbers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0" y="892175"/>
            <a:ext cx="9144000" cy="39084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test whether two strings are equal to each other, use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equals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method: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(string1.equals(string2)) . . .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Don’t use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strings!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(string1 == string2) // Not useful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tests identity,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tests equal contents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Case insensitive test: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(string1.equalsIgnoreCase(string2))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Strings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0" y="912812"/>
            <a:ext cx="9144000" cy="49545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string1.compareTo(string2) &lt; 0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means: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comes before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string2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the dictionary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16666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string1.compareTo(string2) &gt; 0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means: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comes after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string2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16666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string1.compareTo(string2) == 0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means: 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string1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equals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string2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"car"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comes before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"cargo"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 uppercase letters come before lowercase:</a:t>
            </a:r>
          </a:p>
          <a:p>
            <a:pPr indent="-225425" lvl="1" marL="6826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"Hello"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comes before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"car"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Strings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Lexicographic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Comparison</a:t>
            </a:r>
          </a:p>
        </p:txBody>
      </p:sp>
      <p:pic>
        <p:nvPicPr>
          <p:cNvPr id="307" name="Shape 3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914400"/>
            <a:ext cx="691991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B95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004B95"/>
                </a:solidFill>
                <a:latin typeface="Arial"/>
                <a:ea typeface="Arial"/>
                <a:cs typeface="Arial"/>
                <a:sym typeface="Arial"/>
              </a:rPr>
              <a:t>Syntax 5.2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Comparisons</a:t>
            </a:r>
          </a:p>
        </p:txBody>
      </p:sp>
      <p:pic>
        <p:nvPicPr>
          <p:cNvPr id="313" name="Shape 3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14400"/>
            <a:ext cx="7315200" cy="53482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4" name="Shape 314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004B9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5" name="Shape 31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0" y="868362"/>
            <a:ext cx="8991600" cy="317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tests for identity,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identical content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Rectangle box1 = new Rectangle(5, 10, 20, 30);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Rectangle box2 = box1;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Rectangle box3 = new Rectangle(5, 10, 20, 30);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box1 != box3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box1.equals(box3)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box1 == box2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Caveat: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must be defined for the class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Objects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Object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Comparison</a:t>
            </a:r>
          </a:p>
        </p:txBody>
      </p:sp>
      <p:pic>
        <p:nvPicPr>
          <p:cNvPr id="329" name="Shape 3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25" y="838200"/>
            <a:ext cx="8842374" cy="452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0" y="914400"/>
            <a:ext cx="9144000" cy="4986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 refers to no object: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 middleInitial = null; // Not set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 ... )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middleInitial = middleName.substring(0, 1);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be used in tests: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(middleInitial == null)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System.out.println(firstName + " " + lastName);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System.out.println(firstName + " " + middleInitial +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 ". " + lastName</a:t>
            </a: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);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to test for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not the same as the empty string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Testing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for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0" y="866775"/>
            <a:ext cx="9144000" cy="4086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be able to implement decisions using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understand how to group statements into blocks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learn how to compare integers, floating-point numbers, strings, and objects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recognize the correct ordering of decisions in multiple branches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program conditions using Boolean operators and variables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9A9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009A91"/>
                </a:solidFill>
                <a:latin typeface="Arial"/>
                <a:ea typeface="Arial"/>
                <a:cs typeface="Arial"/>
                <a:sym typeface="Arial"/>
              </a:rPr>
              <a:t>T	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understand the importance of test coverage 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Chapter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Goals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Relational Operator Examples</a:t>
            </a:r>
          </a:p>
        </p:txBody>
      </p:sp>
      <p:pic>
        <p:nvPicPr>
          <p:cNvPr id="343" name="Shape 3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20750"/>
            <a:ext cx="6578599" cy="563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/>
        </p:nvSpPr>
        <p:spPr>
          <a:xfrm>
            <a:off x="0" y="914400"/>
            <a:ext cx="9144000" cy="2092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value of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s.length()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</a:p>
          <a:p>
            <a:pPr indent="-342900" lvl="1" marL="8001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empty string </a:t>
            </a: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342900" lvl="1" marL="800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string </a:t>
            </a: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 "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containing a space?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342900" lvl="1" marL="800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(a) 0; (b) 1; (c) an exception occurs. 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5.3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/>
        </p:nvSpPr>
        <p:spPr>
          <a:xfrm>
            <a:off x="0" y="915987"/>
            <a:ext cx="9144000" cy="5386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of the following comparisons are syntactically incorrect? Which of them are syntactically correct, but logically questionable?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 a = "1";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String b = "one";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double x = 1;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double y = 3 * (1.0 / 3);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a == "1"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a == null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a.equals("")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a == b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a == x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x == y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x - y == null 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Arial"/>
              <a:buAutoNum type="alphaLcPeriod"/>
            </a:pPr>
            <a:r>
              <a:rPr b="0" i="0" lang="en-US" sz="20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x.equals(y)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Answer: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Syntactically incorrect: e, g, h. Logically questionable:  a, d, f.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5.4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0" y="1028700"/>
            <a:ext cx="9144000" cy="54768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else if (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...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else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 matching condition is executed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 matters: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(richter &gt;= 0) // always passes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r = "Generally not felt by people";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else if (richter &gt;= 3.5) // not tested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r = "Felt by many people, no destruction";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... 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0" y="304800"/>
            <a:ext cx="7924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Multiple Alternatives: Sequences of Comparisons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0" y="1062037"/>
            <a:ext cx="9144000" cy="18478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Don’t omit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(richter &gt;= 8.0)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r = "Most structures fall";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if (richter &gt;= 7.0) // omitted else--ERROR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r = "Many buildings destroyed";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0" y="3048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Multiple Alternatives: Sequences of Comparisons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2009 by John Wiley &amp; Sons.  All rights reserved.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0" y="304800"/>
            <a:ext cx="91440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Animation 5.1: Multiple Alternatives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llerta"/>
              <a:ea typeface="Allerta"/>
              <a:cs typeface="Allerta"/>
              <a:sym typeface="Allerta"/>
            </a:endParaRPr>
          </a:p>
        </p:txBody>
      </p:sp>
      <p:pic>
        <p:nvPicPr>
          <p:cNvPr id="376" name="Shape 3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38200"/>
            <a:ext cx="9144000" cy="5562600"/>
          </a:xfrm>
          <a:prstGeom prst="rect">
            <a:avLst/>
          </a:prstGeom>
          <a:noFill/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0" y="962025"/>
            <a:ext cx="9144000" cy="4032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1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2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class that describes the effects of an earthquake.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4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Earthquake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6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richter;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7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8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9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Constructs an Earthquake object.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10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@param magnitude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magnitude on the Richter scale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11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12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Earthquake(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magnitude)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14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richter = magnitude;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16 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ch05/quake/Earthquake.java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7315200" y="5791200"/>
            <a:ext cx="1600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0" y="931862"/>
            <a:ext cx="9144000" cy="6002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17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18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Gets a description of the effect of the earthquake.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19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@return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description of the effect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20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21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String getDescription()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22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String r;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24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8.0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"Most structures fall"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26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7.0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27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"Many buildings destroyed"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28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6.0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29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"Many buildings considerably damaged, some collapse"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30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4.5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31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"Damage to poorly constructed buildings"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32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3.5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"Felt by many people, no destruction"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34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(richter &gt;= </a:t>
            </a:r>
            <a:r>
              <a:rPr b="0" i="0" lang="en-US" sz="16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"Generally not felt by people"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36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37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r = 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"Negative numbers are not valid"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38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39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40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ch05/quake/Earthquake.java (cont.)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0" y="917575"/>
            <a:ext cx="9144000" cy="4278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java.util.Scanner;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2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4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program prints a description of an earthquake of a given magnitude.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6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EarthquakeRunner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7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8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main(String[] args)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9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10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Scanner in =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Scanner(System.in);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11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12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System.out.print(</a:t>
            </a:r>
            <a:r>
              <a:rPr b="0" i="0" lang="en-US" sz="16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"Enter a magnitude on the Richter scale: "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13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magnitude = in.nextDouble();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14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Earthquake quake = </a:t>
            </a:r>
            <a:r>
              <a:rPr b="0" i="0" lang="en-US" sz="16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Earthquake(magnitude);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15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System.out.println(quake.getDescription());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16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6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17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0" y="5233987"/>
            <a:ext cx="9144000" cy="1169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 Run: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Enter a magnitude on the Richter scale: 7.1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Many buildings destroyed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ch05/quake/EarthquakeRunner.java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05" name="Shape 405"/>
          <p:cNvSpPr txBox="1"/>
          <p:nvPr/>
        </p:nvSpPr>
        <p:spPr>
          <a:xfrm>
            <a:off x="0" y="906462"/>
            <a:ext cx="9144000" cy="3970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 inside another branch: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if (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1a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1a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else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1b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else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r>
              <a:rPr b="0" baseline="-25000" i="1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Multiple Alternatives: Nested Branches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0" y="914400"/>
            <a:ext cx="8839199" cy="160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 lets a program carry out different actions depending on a condition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(amount &lt;= balance)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balance = balance – amount;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The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Statement</a:t>
            </a:r>
          </a:p>
        </p:txBody>
      </p:sp>
      <p:pic>
        <p:nvPicPr>
          <p:cNvPr id="221" name="Shape 2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29200" y="1371600"/>
            <a:ext cx="3276600" cy="443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2009 by John Wiley &amp; Sons.  All rights reserved.</a:t>
            </a:r>
          </a:p>
        </p:txBody>
      </p:sp>
      <p:sp>
        <p:nvSpPr>
          <p:cNvPr id="412" name="Shape 412"/>
          <p:cNvSpPr txBox="1"/>
          <p:nvPr/>
        </p:nvSpPr>
        <p:spPr>
          <a:xfrm>
            <a:off x="0" y="304800"/>
            <a:ext cx="91440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Animation 5.2: Nested Branches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llerta"/>
              <a:ea typeface="Allerta"/>
              <a:cs typeface="Allerta"/>
              <a:sym typeface="Allerta"/>
            </a:endParaRPr>
          </a:p>
        </p:txBody>
      </p:sp>
      <p:pic>
        <p:nvPicPr>
          <p:cNvPr id="413" name="Shape 4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38200"/>
            <a:ext cx="9144000" cy="5562600"/>
          </a:xfrm>
          <a:prstGeom prst="rect">
            <a:avLst/>
          </a:prstGeom>
          <a:noFill/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68261" y="214312"/>
            <a:ext cx="18414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20" name="Shape 420"/>
          <p:cNvGraphicFramePr/>
          <p:nvPr/>
        </p:nvGraphicFramePr>
        <p:xfrm>
          <a:off x="107950" y="99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{B459CB35-3D28-4604-983F-D8BEE06906CB}</a:tableStyleId>
              </a:tblPr>
              <a:tblGrid>
                <a:gridCol w="3168650"/>
                <a:gridCol w="1277925"/>
                <a:gridCol w="3141650"/>
                <a:gridCol w="1304925"/>
              </a:tblGrid>
              <a:tr h="4572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If your filing status is Single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If your filing status is Married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Tax Bracket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Percentage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Tax Bracket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Percentage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$0 ... $32,000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 ... $64,000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Amount over $32,000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25%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Amount over $64,000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5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25%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421" name="Shape 421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Tax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Schedule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0" y="912812"/>
            <a:ext cx="9144000" cy="3354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 taxes due, given filing status and income figure: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branch on the filing status</a:t>
            </a:r>
          </a:p>
          <a:p>
            <a:pPr indent="-4572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each filing status, branch on income level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two-level decision process is reflected in two levels of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statements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say that the income test is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nested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inside the test for filing status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x="6934200" y="6019800"/>
            <a:ext cx="1524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Shape 429"/>
          <p:cNvSpPr txBox="1"/>
          <p:nvPr/>
        </p:nvSpPr>
        <p:spPr>
          <a:xfrm>
            <a:off x="7391400" y="5715000"/>
            <a:ext cx="1295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Shape 430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Nested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Branches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Nested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Branches</a:t>
            </a:r>
          </a:p>
        </p:txBody>
      </p:sp>
      <p:pic>
        <p:nvPicPr>
          <p:cNvPr id="437" name="Shape 4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60437"/>
            <a:ext cx="8534399" cy="4095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0" y="914400"/>
            <a:ext cx="9144000" cy="354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tax return of a taxpayer in 2008.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4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TaxReturn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SINGLE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MARRIED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8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RATE1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0.10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RATE2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0.25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RATE1_SINGLE_LIMIT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32000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RATE1_MARRIED_LIMIT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64000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13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income;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status;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16 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7239000" y="5943600"/>
            <a:ext cx="1447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ch05/tax/TaxReturn.java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0" y="884237"/>
            <a:ext cx="9144000" cy="3754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18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Constructs a TaxReturn object for a given income and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marital status.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@param anIncome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taxpayer income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@param aStatus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either SINGLE or MARRIED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*/ 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TaxReturn(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anIncome,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aStatus)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income = anIncome;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status = aStatus;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28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getTax()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tax1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tax2 = </a:t>
            </a:r>
            <a:r>
              <a:rPr b="0" i="0" lang="en-US" sz="1400" u="none" cap="none" strike="noStrike">
                <a:solidFill>
                  <a:srgbClr val="66FF19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33 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7239000" y="6019800"/>
            <a:ext cx="1447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ch05/tax/TaxReturn.java (cont.)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0" y="825500"/>
            <a:ext cx="9144000" cy="6124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(status == SINGLE)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(income &lt;= RATE1_SINGLE_LIMIT)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{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38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tax1 = RATE1 * income;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39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{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tax1 = RATE1 * RATE1_SINGLE_LIMIT;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tax2 = RATE2 * (income - RATE1_SINGLE_LIMIT);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48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(income &lt;= RATE1_MARRIED_LIMIT)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49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{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tax1 = RATE1 * income;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{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tax1 = RATE1 * RATE1_MARRIED_LIMIT;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tax2 = RATE2 * (income - RATE1_MARRIED_LIMIT);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58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59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tax1 + tax2;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60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61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460" name="Shape 460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ch05/tax/TaxReturn.java (cont.)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0" y="854075"/>
            <a:ext cx="9144000" cy="6124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1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java.util.Scanner;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2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0073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program calculates a simple tax return.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6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TaxCalculator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8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main(String[] args)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{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Scanner in =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Scanner(System.in);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11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System.out.print(</a:t>
            </a:r>
            <a:r>
              <a:rPr b="0" i="0" lang="en-US" sz="14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"Please enter your income: "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13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income = in.nextDouble();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14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System.out.print(</a:t>
            </a:r>
            <a:r>
              <a:rPr b="0" i="0" lang="en-US" sz="14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"Are you married? (Y/N) "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String input = in.next();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status;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18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(input.equalsIgnoreCase(</a:t>
            </a:r>
            <a:r>
              <a:rPr b="0" i="0" lang="en-US" sz="14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"Y"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))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19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status = TaxReturn.MARRIED;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20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21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status = TaxReturn.SINGLE;</a:t>
            </a: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22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TaxReturn aTaxReturn = </a:t>
            </a:r>
            <a:r>
              <a:rPr b="0" i="0" lang="en-US" sz="1400" u="none" cap="none" strike="noStrike">
                <a:solidFill>
                  <a:srgbClr val="CC0066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TaxReturn(income, status);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23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24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System.out.println(</a:t>
            </a:r>
            <a:r>
              <a:rPr b="0" i="0" lang="en-US" sz="1400" u="none" cap="none" strike="noStrike">
                <a:solidFill>
                  <a:srgbClr val="32E598"/>
                </a:solidFill>
                <a:latin typeface="Courier New"/>
                <a:ea typeface="Courier New"/>
                <a:cs typeface="Courier New"/>
                <a:sym typeface="Courier New"/>
              </a:rPr>
              <a:t>"Tax: "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25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+ aTaxReturn.getTax());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26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FF"/>
              </a:buClr>
              <a:buSzPct val="25000"/>
              <a:buFont typeface="Courier New"/>
              <a:buNone/>
            </a:pPr>
            <a:r>
              <a:rPr b="1" i="0" lang="en-US" sz="1400" u="none" cap="none" strike="noStrike">
                <a:solidFill>
                  <a:srgbClr val="0073FF"/>
                </a:solidFill>
                <a:latin typeface="Courier New"/>
                <a:ea typeface="Courier New"/>
                <a:cs typeface="Courier New"/>
                <a:sym typeface="Courier New"/>
              </a:rPr>
              <a:t> 27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467" name="Shape 467"/>
          <p:cNvSpPr txBox="1"/>
          <p:nvPr/>
        </p:nvSpPr>
        <p:spPr>
          <a:xfrm>
            <a:off x="7239000" y="6019800"/>
            <a:ext cx="1447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ch05/tax/TaxCalculator.java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0" y="1066800"/>
            <a:ext cx="9144000" cy="1538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 Run: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Please enter your income: </a:t>
            </a:r>
            <a:r>
              <a:rPr b="1" i="0" lang="en-US" sz="2000" u="none" cap="none" strike="noStrike">
                <a:solidFill>
                  <a:srgbClr val="0033CC"/>
                </a:solidFill>
                <a:latin typeface="Courier New"/>
                <a:ea typeface="Courier New"/>
                <a:cs typeface="Courier New"/>
                <a:sym typeface="Courier New"/>
              </a:rPr>
              <a:t>50000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Are you married? (Y/N) </a:t>
            </a:r>
            <a:r>
              <a:rPr b="1" i="0" lang="en-US" sz="2000" u="none" cap="none" strike="noStrike">
                <a:solidFill>
                  <a:srgbClr val="0033C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Tax: 11211.5</a:t>
            </a:r>
          </a:p>
        </p:txBody>
      </p:sp>
      <p:sp>
        <p:nvSpPr>
          <p:cNvPr id="475" name="Shape 475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ch05/tax/TaxCalculator.java (cont.)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/>
          <p:nvPr/>
        </p:nvSpPr>
        <p:spPr>
          <a:xfrm>
            <a:off x="0" y="931862"/>
            <a:ext cx="9144000" cy="4062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if/else/else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 for the earthquake strength first tested for higher values, then descended to lower values. Can you reverse that order?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Yes, if you also reverse the comparisons: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(richter &lt; 3.5)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r = "Generally not felt by people";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 if (richter &lt; 4.5)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r =  "Felt by many people, no destruction";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 if (richter &lt; 6.0)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r =  "Damage to poorly constructed buildings";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5.5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0" y="258762"/>
            <a:ext cx="2476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0" y="914400"/>
            <a:ext cx="8763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(amount &lt;= balance)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balance = balance – amount;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balance = balance – OVERDRAFT_PENALTY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The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if/else</a:t>
            </a:r>
            <a:r>
              <a:rPr b="1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Statement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2438400"/>
            <a:ext cx="4800600" cy="4071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/>
          <p:nvPr/>
        </p:nvSpPr>
        <p:spPr>
          <a:xfrm>
            <a:off x="0" y="915987"/>
            <a:ext cx="9144000" cy="3201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people object to higher tax rates for higher incomes, claiming that you might end up with less money after taxes when you get a raise for working hard. What is the flaw in this argument?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higher tax rate is only applied on the income in the higher bracket. Suppose you are single and make $31,900. Should you try to get a $200 raise? Absolutely: you get to keep 90 percent of the first $100 and 75 percent of the next $100. 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5.6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493" name="Shape 493"/>
          <p:cNvSpPr txBox="1"/>
          <p:nvPr/>
        </p:nvSpPr>
        <p:spPr>
          <a:xfrm>
            <a:off x="0" y="4924425"/>
            <a:ext cx="9144000" cy="15700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George Boole (1815-1864): pioneer in the study of logic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 of expression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amount &lt; 1000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type: one of these 2 truth values </a:t>
            </a:r>
          </a:p>
        </p:txBody>
      </p:sp>
      <p:pic>
        <p:nvPicPr>
          <p:cNvPr id="494" name="Shape 4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1462" y="914400"/>
            <a:ext cx="2852737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Shape 495"/>
          <p:cNvSpPr txBox="1"/>
          <p:nvPr/>
        </p:nvSpPr>
        <p:spPr>
          <a:xfrm>
            <a:off x="0" y="304800"/>
            <a:ext cx="8381999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Using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Boolean Expressions: The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b="1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Type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01" name="Shape 501"/>
          <p:cNvSpPr txBox="1"/>
          <p:nvPr/>
        </p:nvSpPr>
        <p:spPr>
          <a:xfrm>
            <a:off x="0" y="885825"/>
            <a:ext cx="91440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predicate method returns a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value: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public boolean isOverdrawn()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  return balance &lt; 0;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in conditions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(harrysChecking.isOverdrawn())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Useful predicate methods in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Character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class: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isDigit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isLetter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isUpperCase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isLowerCase </a:t>
            </a:r>
          </a:p>
        </p:txBody>
      </p:sp>
      <p:sp>
        <p:nvSpPr>
          <p:cNvPr id="502" name="Shape 502"/>
          <p:cNvSpPr txBox="1"/>
          <p:nvPr/>
        </p:nvSpPr>
        <p:spPr>
          <a:xfrm>
            <a:off x="0" y="304800"/>
            <a:ext cx="8153399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Using Boolean Expressions: Predicate Method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0" y="852487"/>
            <a:ext cx="9144000" cy="19700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(Character.isUpperCase(ch)) ...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4162" lvl="0" marL="2841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Useful predicate methods in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Scanner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class: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hasNextInt()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hasNextDouble()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84162" lvl="0" marL="284162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(in.hasNextInt()) n = in.nextInt();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0" y="304800"/>
            <a:ext cx="8534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Using Boolean Expressions: Predicate Method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0" y="895350"/>
            <a:ext cx="91440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&amp;&amp;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 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||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 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!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  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(0 &lt; amount &amp;&amp; amount &lt; 1000) . . .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(input.equals("S") || input.equals("M")) . . .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(!input.equals("S")) . . .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0" y="304800"/>
            <a:ext cx="8763000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Using Boolean Expressions: The Boolean Operators</a:t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22" name="Shape 52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&amp;&amp;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and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||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Operators</a:t>
            </a:r>
          </a:p>
        </p:txBody>
      </p:sp>
      <p:pic>
        <p:nvPicPr>
          <p:cNvPr id="523" name="Shape 5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14400"/>
            <a:ext cx="7315200" cy="4197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0" y="304800"/>
            <a:ext cx="7010400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Boolean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Operators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914400"/>
            <a:ext cx="7442200" cy="54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graphicFrame>
        <p:nvGraphicFramePr>
          <p:cNvPr id="536" name="Shape 536"/>
          <p:cNvGraphicFramePr/>
          <p:nvPr/>
        </p:nvGraphicFramePr>
        <p:xfrm>
          <a:off x="381000" y="114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{B459CB35-3D28-4604-983F-D8BEE06906CB}</a:tableStyleId>
              </a:tblPr>
              <a:tblGrid>
                <a:gridCol w="836600"/>
                <a:gridCol w="1073150"/>
                <a:gridCol w="1366825"/>
              </a:tblGrid>
              <a:tr h="549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&amp;&amp;</a:t>
                      </a: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6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9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Any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537" name="Shape 537"/>
          <p:cNvSpPr txBox="1"/>
          <p:nvPr/>
        </p:nvSpPr>
        <p:spPr>
          <a:xfrm>
            <a:off x="3640137" y="2817811"/>
            <a:ext cx="184149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graphicFrame>
        <p:nvGraphicFramePr>
          <p:cNvPr id="538" name="Shape 538"/>
          <p:cNvGraphicFramePr/>
          <p:nvPr/>
        </p:nvGraphicFramePr>
        <p:xfrm>
          <a:off x="381000" y="3276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{B459CB35-3D28-4604-983F-D8BEE06906CB}</a:tableStyleId>
              </a:tblPr>
              <a:tblGrid>
                <a:gridCol w="895350"/>
                <a:gridCol w="1146175"/>
                <a:gridCol w="1235075"/>
              </a:tblGrid>
              <a:tr h="411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|| </a:t>
                      </a: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1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1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Any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34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34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539" name="Shape 539"/>
          <p:cNvSpPr txBox="1"/>
          <p:nvPr/>
        </p:nvSpPr>
        <p:spPr>
          <a:xfrm>
            <a:off x="3640137" y="4575175"/>
            <a:ext cx="184149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graphicFrame>
        <p:nvGraphicFramePr>
          <p:cNvPr id="540" name="Shape 540"/>
          <p:cNvGraphicFramePr/>
          <p:nvPr/>
        </p:nvGraphicFramePr>
        <p:xfrm>
          <a:off x="381000" y="5029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{B459CB35-3D28-4604-983F-D8BEE06906CB}</a:tableStyleId>
              </a:tblPr>
              <a:tblGrid>
                <a:gridCol w="1600200"/>
                <a:gridCol w="1600200"/>
              </a:tblGrid>
              <a:tr h="596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antarell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6E7069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!</a:t>
                      </a: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7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7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false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true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541" name="Shape 541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Truth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Tables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547" name="Shape 547"/>
          <p:cNvSpPr txBox="1"/>
          <p:nvPr/>
        </p:nvSpPr>
        <p:spPr>
          <a:xfrm>
            <a:off x="0" y="919162"/>
            <a:ext cx="9144000" cy="554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100000"/>
              <a:buFont typeface="Courier New"/>
              <a:buChar char="•"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private boolean married;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to truth value: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married = input.equals("M");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in conditions: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(married) ... else ...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if (!married) ...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Also called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flag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considered gauche to write a test such as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(married == true) ... // Don't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 use the simpler test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(married) ...</a:t>
            </a:r>
          </a:p>
        </p:txBody>
      </p:sp>
      <p:sp>
        <p:nvSpPr>
          <p:cNvPr id="548" name="Shape 548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Using Boolean Variables</a:t>
            </a: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/>
          <p:nvPr/>
        </p:nvSpPr>
        <p:spPr>
          <a:xfrm>
            <a:off x="0" y="914400"/>
            <a:ext cx="9144000" cy="20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does the statement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 (x &gt; 0 || x &lt; 0);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print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zero.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5.7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0" y="887412"/>
            <a:ext cx="9144000" cy="4370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statement: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balance = balance - amount;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 statement: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(balance &gt;= amount) balance = balance - amount;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Also loop statements — Chapter 6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 statement: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double newBalance = balance - amount;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   balance = newBalance; </a:t>
            </a:r>
          </a:p>
          <a:p>
            <a:pPr indent="-225425" lvl="0" marL="2254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Statement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Types</a:t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/>
          <p:nvPr/>
        </p:nvSpPr>
        <p:spPr>
          <a:xfrm>
            <a:off x="0" y="869950"/>
            <a:ext cx="9144000" cy="19383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Rewrite the following expression, avoiding the comparison with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(character.isDigit(ch) == false) ...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(!Character.isDigit(ch)) ...</a:t>
            </a:r>
          </a:p>
        </p:txBody>
      </p:sp>
      <p:sp>
        <p:nvSpPr>
          <p:cNvPr id="560" name="Shape 560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5.8</a:t>
            </a:r>
          </a:p>
        </p:txBody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/>
          <p:nvPr/>
        </p:nvSpPr>
        <p:spPr>
          <a:xfrm>
            <a:off x="0" y="950912"/>
            <a:ext cx="9144000" cy="3970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Black-box testing: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functionality without consideration of internal structure of implementation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White-box testing: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Take internal structure into account when designing tests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coverage: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 of how many parts of a program have been tested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that each part of your program is exercised at least once by one test case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E.g., make sure to execute each branch in at least one test case </a:t>
            </a:r>
          </a:p>
        </p:txBody>
      </p:sp>
      <p:sp>
        <p:nvSpPr>
          <p:cNvPr id="566" name="Shape 566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Code</a:t>
            </a:r>
            <a:r>
              <a:rPr b="1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Coverage</a:t>
            </a:r>
          </a:p>
        </p:txBody>
      </p:sp>
      <p:cxnSp>
        <p:nvCxnSpPr>
          <p:cNvPr id="567" name="Shape 567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A7D9D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8" name="Shape 568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/>
          <p:nvPr/>
        </p:nvSpPr>
        <p:spPr>
          <a:xfrm>
            <a:off x="0" y="931862"/>
            <a:ext cx="9144000" cy="1754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boundary test cases: Legal values that lie at the boundary of the set of acceptable inputs </a:t>
            </a:r>
          </a:p>
          <a:p>
            <a:pPr indent="-236536" lvl="0" marL="236536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Tip: Write first test cases before program is written completely → gives insight into what program should do </a:t>
            </a:r>
          </a:p>
        </p:txBody>
      </p:sp>
      <p:sp>
        <p:nvSpPr>
          <p:cNvPr id="574" name="Shape 574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Code Coverage</a:t>
            </a:r>
          </a:p>
        </p:txBody>
      </p:sp>
      <p:cxnSp>
        <p:nvCxnSpPr>
          <p:cNvPr id="575" name="Shape 575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A7D9D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6" name="Shape 576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/>
          <p:nvPr/>
        </p:nvSpPr>
        <p:spPr>
          <a:xfrm>
            <a:off x="0" y="915987"/>
            <a:ext cx="9144000" cy="1384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many test cases do you need to cover all branches of 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getDescription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of 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Earthquake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7.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5.9</a:t>
            </a:r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 txBox="1"/>
          <p:nvPr/>
        </p:nvSpPr>
        <p:spPr>
          <a:xfrm>
            <a:off x="0" y="936625"/>
            <a:ext cx="9144000" cy="2492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boundary test case for 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EarthquakeRunner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program. What output do you expect?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input of 0 should yield an output of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"Generally not felt by people"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(If the output is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"Negative numbers are not allowed"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there is an error in the program.) 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5.10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B95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004B95"/>
                </a:solidFill>
                <a:latin typeface="Arial"/>
                <a:ea typeface="Arial"/>
                <a:cs typeface="Arial"/>
                <a:sym typeface="Arial"/>
              </a:rPr>
              <a:t>Syntax 5.1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The</a:t>
            </a:r>
            <a:r>
              <a:rPr b="1" i="0" lang="en-US" sz="2400" u="none" cap="none" strike="noStrike">
                <a:solidFill>
                  <a:srgbClr val="004B9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i="0" lang="en-US" sz="2400" u="none" cap="none" strike="noStrike">
                <a:solidFill>
                  <a:srgbClr val="004B9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Statement</a:t>
            </a: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14400"/>
            <a:ext cx="8077199" cy="52879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4" name="Shape 244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rnd" cmpd="sng" w="50800">
            <a:solidFill>
              <a:srgbClr val="004B9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5" name="Shape 245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/>
        </p:nvSpPr>
        <p:spPr>
          <a:xfrm>
            <a:off x="0" y="931862"/>
            <a:ext cx="9144000" cy="1754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did we use the condition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amount &lt;= balance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not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the example for 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if/else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statement?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the withdrawal amount equals the balance, the result should be a zero balance and no penalty.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5.1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/>
        </p:nvSpPr>
        <p:spPr>
          <a:xfrm>
            <a:off x="0" y="917575"/>
            <a:ext cx="9144000" cy="3386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logically wrong with the statement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E7069"/>
              </a:buClr>
              <a:buSzPct val="25000"/>
              <a:buFont typeface="Courier New"/>
              <a:buNone/>
            </a:pP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 (amount &lt;= balance)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newBalance = balance - amount; </a:t>
            </a:r>
            <a:b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20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   balance = newBalance;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how do you fix it?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Answer: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Only the first assignment statement is part of the </a:t>
            </a:r>
            <a:r>
              <a:rPr b="0" i="0" lang="en-US" sz="2400" u="none" cap="none" strike="noStrike">
                <a:solidFill>
                  <a:srgbClr val="6E706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0" i="0" lang="en-US" sz="2400" u="none" cap="none" strike="noStrike">
                <a:solidFill>
                  <a:srgbClr val="6E706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statement. Use braces to group both assignment statements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into a block statement.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Self Check 5.2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4800600" y="6305550"/>
            <a:ext cx="43434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Java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Cay Horstmann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Copyright © 2009 by John Wiley &amp; Sons.  All rights reserved.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0" y="914400"/>
            <a:ext cx="539114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36536" lvl="0" marL="2365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Relational operators compare values</a:t>
            </a:r>
          </a:p>
        </p:txBody>
      </p:sp>
      <p:graphicFrame>
        <p:nvGraphicFramePr>
          <p:cNvPr id="264" name="Shape 264"/>
          <p:cNvGraphicFramePr/>
          <p:nvPr/>
        </p:nvGraphicFramePr>
        <p:xfrm>
          <a:off x="152400" y="1524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{B459CB35-3D28-4604-983F-D8BEE06906CB}</a:tableStyleId>
              </a:tblPr>
              <a:tblGrid>
                <a:gridCol w="762000"/>
                <a:gridCol w="1965325"/>
                <a:gridCol w="6111875"/>
              </a:tblGrid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Java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Math Notation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Description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&gt;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&gt;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Greater than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&gt;=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≥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Greater than or equal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&lt;=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≤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 or equal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==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=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Equal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7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E7069"/>
                        </a:buClr>
                        <a:buSzPct val="25000"/>
                        <a:buFont typeface="Courier New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6E706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!=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≠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 equal</a:t>
                      </a:r>
                    </a:p>
                  </a:txBody>
                  <a:tcPr marT="0" marB="0" marR="0" marL="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265" name="Shape 265"/>
          <p:cNvSpPr txBox="1"/>
          <p:nvPr/>
        </p:nvSpPr>
        <p:spPr>
          <a:xfrm>
            <a:off x="0" y="304800"/>
            <a:ext cx="701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llerta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llerta"/>
                <a:ea typeface="Allerta"/>
                <a:cs typeface="Allerta"/>
                <a:sym typeface="Allerta"/>
              </a:rPr>
              <a:t>Comparing Values: Relational Operators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elf check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