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81" r:id="rId4"/>
    <p:sldMasterId id="2147483682" r:id="rId5"/>
    <p:sldMasterId id="2147483683" r:id="rId6"/>
    <p:sldMasterId id="2147483684" r:id="rId7"/>
    <p:sldMasterId id="2147483685" r:id="rId8"/>
    <p:sldMasterId id="2147483686" r:id="rId9"/>
    <p:sldMasterId id="2147483687" r:id="rId10"/>
    <p:sldMasterId id="2147483688" r:id="rId11"/>
    <p:sldMasterId id="2147483689" r:id="rId12"/>
    <p:sldMasterId id="2147483690" r:id="rId13"/>
    <p:sldMasterId id="2147483691" r:id="rId14"/>
    <p:sldMasterId id="2147483692" r:id="rId15"/>
    <p:sldMasterId id="2147483693" r:id="rId16"/>
    <p:sldMasterId id="2147483694" r:id="rId17"/>
  </p:sldMasterIdLst>
  <p:notesMasterIdLst>
    <p:notesMasterId r:id="rId18"/>
  </p:notesMasterIdLst>
  <p:sldIdLst>
    <p:sldId id="256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08" r:id="rId71"/>
    <p:sldId id="309" r:id="rId72"/>
    <p:sldId id="310" r:id="rId73"/>
    <p:sldId id="311" r:id="rId74"/>
    <p:sldId id="312" r:id="rId75"/>
    <p:sldId id="313" r:id="rId76"/>
    <p:sldId id="314" r:id="rId77"/>
    <p:sldId id="315" r:id="rId78"/>
    <p:sldId id="316" r:id="rId79"/>
    <p:sldId id="317" r:id="rId80"/>
    <p:sldId id="318" r:id="rId81"/>
    <p:sldId id="319" r:id="rId82"/>
    <p:sldId id="320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338" r:id="rId101"/>
    <p:sldId id="339" r:id="rId102"/>
    <p:sldId id="340" r:id="rId103"/>
    <p:sldId id="341" r:id="rId104"/>
    <p:sldId id="342" r:id="rId105"/>
    <p:sldId id="343" r:id="rId106"/>
    <p:sldId id="344" r:id="rId107"/>
    <p:sldId id="345" r:id="rId108"/>
    <p:sldId id="346" r:id="rId109"/>
    <p:sldId id="347" r:id="rId110"/>
    <p:sldId id="348" r:id="rId111"/>
    <p:sldId id="349" r:id="rId112"/>
    <p:sldId id="350" r:id="rId113"/>
    <p:sldId id="351" r:id="rId114"/>
    <p:sldId id="352" r:id="rId115"/>
    <p:sldId id="353" r:id="rId116"/>
    <p:sldId id="354" r:id="rId117"/>
    <p:sldId id="355" r:id="rId118"/>
    <p:sldId id="356" r:id="rId119"/>
    <p:sldId id="357" r:id="rId120"/>
    <p:sldId id="358" r:id="rId121"/>
    <p:sldId id="359" r:id="rId122"/>
    <p:sldId id="360" r:id="rId123"/>
    <p:sldId id="361" r:id="rId124"/>
    <p:sldId id="362" r:id="rId125"/>
    <p:sldId id="363" r:id="rId126"/>
    <p:sldId id="364" r:id="rId127"/>
    <p:sldId id="365" r:id="rId128"/>
    <p:sldId id="366" r:id="rId129"/>
    <p:sldId id="367" r:id="rId130"/>
    <p:sldId id="368" r:id="rId131"/>
    <p:sldId id="369" r:id="rId132"/>
    <p:sldId id="370" r:id="rId133"/>
    <p:sldId id="371" r:id="rId134"/>
    <p:sldId id="372" r:id="rId135"/>
    <p:sldId id="373" r:id="rId136"/>
    <p:sldId id="374" r:id="rId13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2DA2F21C-3547-4F97-9404-3D18429A7A95}">
  <a:tblStyle styleId="{2DA2F21C-3547-4F97-9404-3D18429A7A95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2.xml"/><Relationship Id="rId42" Type="http://schemas.openxmlformats.org/officeDocument/2006/relationships/slide" Target="slides/slide24.xml"/><Relationship Id="rId41" Type="http://schemas.openxmlformats.org/officeDocument/2006/relationships/slide" Target="slides/slide23.xml"/><Relationship Id="rId44" Type="http://schemas.openxmlformats.org/officeDocument/2006/relationships/slide" Target="slides/slide26.xml"/><Relationship Id="rId43" Type="http://schemas.openxmlformats.org/officeDocument/2006/relationships/slide" Target="slides/slide25.xml"/><Relationship Id="rId46" Type="http://schemas.openxmlformats.org/officeDocument/2006/relationships/slide" Target="slides/slide28.xml"/><Relationship Id="rId45" Type="http://schemas.openxmlformats.org/officeDocument/2006/relationships/slide" Target="slides/slide27.xml"/><Relationship Id="rId107" Type="http://schemas.openxmlformats.org/officeDocument/2006/relationships/slide" Target="slides/slide89.xml"/><Relationship Id="rId106" Type="http://schemas.openxmlformats.org/officeDocument/2006/relationships/slide" Target="slides/slide88.xml"/><Relationship Id="rId105" Type="http://schemas.openxmlformats.org/officeDocument/2006/relationships/slide" Target="slides/slide87.xml"/><Relationship Id="rId104" Type="http://schemas.openxmlformats.org/officeDocument/2006/relationships/slide" Target="slides/slide86.xml"/><Relationship Id="rId109" Type="http://schemas.openxmlformats.org/officeDocument/2006/relationships/slide" Target="slides/slide91.xml"/><Relationship Id="rId108" Type="http://schemas.openxmlformats.org/officeDocument/2006/relationships/slide" Target="slides/slide90.xml"/><Relationship Id="rId48" Type="http://schemas.openxmlformats.org/officeDocument/2006/relationships/slide" Target="slides/slide30.xml"/><Relationship Id="rId47" Type="http://schemas.openxmlformats.org/officeDocument/2006/relationships/slide" Target="slides/slide29.xml"/><Relationship Id="rId49" Type="http://schemas.openxmlformats.org/officeDocument/2006/relationships/slide" Target="slides/slide31.xml"/><Relationship Id="rId103" Type="http://schemas.openxmlformats.org/officeDocument/2006/relationships/slide" Target="slides/slide85.xml"/><Relationship Id="rId102" Type="http://schemas.openxmlformats.org/officeDocument/2006/relationships/slide" Target="slides/slide84.xml"/><Relationship Id="rId101" Type="http://schemas.openxmlformats.org/officeDocument/2006/relationships/slide" Target="slides/slide83.xml"/><Relationship Id="rId100" Type="http://schemas.openxmlformats.org/officeDocument/2006/relationships/slide" Target="slides/slide82.xml"/><Relationship Id="rId31" Type="http://schemas.openxmlformats.org/officeDocument/2006/relationships/slide" Target="slides/slide13.xml"/><Relationship Id="rId30" Type="http://schemas.openxmlformats.org/officeDocument/2006/relationships/slide" Target="slides/slide12.xml"/><Relationship Id="rId33" Type="http://schemas.openxmlformats.org/officeDocument/2006/relationships/slide" Target="slides/slide15.xml"/><Relationship Id="rId32" Type="http://schemas.openxmlformats.org/officeDocument/2006/relationships/slide" Target="slides/slide14.xml"/><Relationship Id="rId35" Type="http://schemas.openxmlformats.org/officeDocument/2006/relationships/slide" Target="slides/slide17.xml"/><Relationship Id="rId34" Type="http://schemas.openxmlformats.org/officeDocument/2006/relationships/slide" Target="slides/slide16.xml"/><Relationship Id="rId37" Type="http://schemas.openxmlformats.org/officeDocument/2006/relationships/slide" Target="slides/slide19.xml"/><Relationship Id="rId36" Type="http://schemas.openxmlformats.org/officeDocument/2006/relationships/slide" Target="slides/slide18.xml"/><Relationship Id="rId39" Type="http://schemas.openxmlformats.org/officeDocument/2006/relationships/slide" Target="slides/slide21.xml"/><Relationship Id="rId38" Type="http://schemas.openxmlformats.org/officeDocument/2006/relationships/slide" Target="slides/slide20.xml"/><Relationship Id="rId20" Type="http://schemas.openxmlformats.org/officeDocument/2006/relationships/slide" Target="slides/slide2.xml"/><Relationship Id="rId22" Type="http://schemas.openxmlformats.org/officeDocument/2006/relationships/slide" Target="slides/slide4.xml"/><Relationship Id="rId21" Type="http://schemas.openxmlformats.org/officeDocument/2006/relationships/slide" Target="slides/slide3.xml"/><Relationship Id="rId24" Type="http://schemas.openxmlformats.org/officeDocument/2006/relationships/slide" Target="slides/slide6.xml"/><Relationship Id="rId23" Type="http://schemas.openxmlformats.org/officeDocument/2006/relationships/slide" Target="slides/slide5.xml"/><Relationship Id="rId129" Type="http://schemas.openxmlformats.org/officeDocument/2006/relationships/slide" Target="slides/slide111.xml"/><Relationship Id="rId128" Type="http://schemas.openxmlformats.org/officeDocument/2006/relationships/slide" Target="slides/slide110.xml"/><Relationship Id="rId127" Type="http://schemas.openxmlformats.org/officeDocument/2006/relationships/slide" Target="slides/slide109.xml"/><Relationship Id="rId126" Type="http://schemas.openxmlformats.org/officeDocument/2006/relationships/slide" Target="slides/slide108.xml"/><Relationship Id="rId26" Type="http://schemas.openxmlformats.org/officeDocument/2006/relationships/slide" Target="slides/slide8.xml"/><Relationship Id="rId121" Type="http://schemas.openxmlformats.org/officeDocument/2006/relationships/slide" Target="slides/slide103.xml"/><Relationship Id="rId25" Type="http://schemas.openxmlformats.org/officeDocument/2006/relationships/slide" Target="slides/slide7.xml"/><Relationship Id="rId120" Type="http://schemas.openxmlformats.org/officeDocument/2006/relationships/slide" Target="slides/slide102.xml"/><Relationship Id="rId28" Type="http://schemas.openxmlformats.org/officeDocument/2006/relationships/slide" Target="slides/slide10.xml"/><Relationship Id="rId27" Type="http://schemas.openxmlformats.org/officeDocument/2006/relationships/slide" Target="slides/slide9.xml"/><Relationship Id="rId125" Type="http://schemas.openxmlformats.org/officeDocument/2006/relationships/slide" Target="slides/slide107.xml"/><Relationship Id="rId29" Type="http://schemas.openxmlformats.org/officeDocument/2006/relationships/slide" Target="slides/slide11.xml"/><Relationship Id="rId124" Type="http://schemas.openxmlformats.org/officeDocument/2006/relationships/slide" Target="slides/slide106.xml"/><Relationship Id="rId123" Type="http://schemas.openxmlformats.org/officeDocument/2006/relationships/slide" Target="slides/slide105.xml"/><Relationship Id="rId122" Type="http://schemas.openxmlformats.org/officeDocument/2006/relationships/slide" Target="slides/slide104.xml"/><Relationship Id="rId95" Type="http://schemas.openxmlformats.org/officeDocument/2006/relationships/slide" Target="slides/slide77.xml"/><Relationship Id="rId94" Type="http://schemas.openxmlformats.org/officeDocument/2006/relationships/slide" Target="slides/slide76.xml"/><Relationship Id="rId97" Type="http://schemas.openxmlformats.org/officeDocument/2006/relationships/slide" Target="slides/slide79.xml"/><Relationship Id="rId96" Type="http://schemas.openxmlformats.org/officeDocument/2006/relationships/slide" Target="slides/slide78.xml"/><Relationship Id="rId11" Type="http://schemas.openxmlformats.org/officeDocument/2006/relationships/slideMaster" Target="slideMasters/slideMaster8.xml"/><Relationship Id="rId99" Type="http://schemas.openxmlformats.org/officeDocument/2006/relationships/slide" Target="slides/slide81.xml"/><Relationship Id="rId10" Type="http://schemas.openxmlformats.org/officeDocument/2006/relationships/slideMaster" Target="slideMasters/slideMaster7.xml"/><Relationship Id="rId98" Type="http://schemas.openxmlformats.org/officeDocument/2006/relationships/slide" Target="slides/slide80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91" Type="http://schemas.openxmlformats.org/officeDocument/2006/relationships/slide" Target="slides/slide73.xml"/><Relationship Id="rId90" Type="http://schemas.openxmlformats.org/officeDocument/2006/relationships/slide" Target="slides/slide72.xml"/><Relationship Id="rId93" Type="http://schemas.openxmlformats.org/officeDocument/2006/relationships/slide" Target="slides/slide75.xml"/><Relationship Id="rId92" Type="http://schemas.openxmlformats.org/officeDocument/2006/relationships/slide" Target="slides/slide74.xml"/><Relationship Id="rId118" Type="http://schemas.openxmlformats.org/officeDocument/2006/relationships/slide" Target="slides/slide100.xml"/><Relationship Id="rId117" Type="http://schemas.openxmlformats.org/officeDocument/2006/relationships/slide" Target="slides/slide99.xml"/><Relationship Id="rId116" Type="http://schemas.openxmlformats.org/officeDocument/2006/relationships/slide" Target="slides/slide98.xml"/><Relationship Id="rId115" Type="http://schemas.openxmlformats.org/officeDocument/2006/relationships/slide" Target="slides/slide97.xml"/><Relationship Id="rId119" Type="http://schemas.openxmlformats.org/officeDocument/2006/relationships/slide" Target="slides/slide101.xml"/><Relationship Id="rId15" Type="http://schemas.openxmlformats.org/officeDocument/2006/relationships/slideMaster" Target="slideMasters/slideMaster12.xml"/><Relationship Id="rId110" Type="http://schemas.openxmlformats.org/officeDocument/2006/relationships/slide" Target="slides/slide92.xml"/><Relationship Id="rId14" Type="http://schemas.openxmlformats.org/officeDocument/2006/relationships/slideMaster" Target="slideMasters/slideMaster11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1.xml"/><Relationship Id="rId114" Type="http://schemas.openxmlformats.org/officeDocument/2006/relationships/slide" Target="slides/slide96.xml"/><Relationship Id="rId18" Type="http://schemas.openxmlformats.org/officeDocument/2006/relationships/notesMaster" Target="notesMasters/notesMaster1.xml"/><Relationship Id="rId113" Type="http://schemas.openxmlformats.org/officeDocument/2006/relationships/slide" Target="slides/slide95.xml"/><Relationship Id="rId112" Type="http://schemas.openxmlformats.org/officeDocument/2006/relationships/slide" Target="slides/slide94.xml"/><Relationship Id="rId111" Type="http://schemas.openxmlformats.org/officeDocument/2006/relationships/slide" Target="slides/slide93.xml"/><Relationship Id="rId84" Type="http://schemas.openxmlformats.org/officeDocument/2006/relationships/slide" Target="slides/slide66.xml"/><Relationship Id="rId83" Type="http://schemas.openxmlformats.org/officeDocument/2006/relationships/slide" Target="slides/slide65.xml"/><Relationship Id="rId86" Type="http://schemas.openxmlformats.org/officeDocument/2006/relationships/slide" Target="slides/slide68.xml"/><Relationship Id="rId85" Type="http://schemas.openxmlformats.org/officeDocument/2006/relationships/slide" Target="slides/slide67.xml"/><Relationship Id="rId88" Type="http://schemas.openxmlformats.org/officeDocument/2006/relationships/slide" Target="slides/slide70.xml"/><Relationship Id="rId87" Type="http://schemas.openxmlformats.org/officeDocument/2006/relationships/slide" Target="slides/slide69.xml"/><Relationship Id="rId89" Type="http://schemas.openxmlformats.org/officeDocument/2006/relationships/slide" Target="slides/slide71.xml"/><Relationship Id="rId80" Type="http://schemas.openxmlformats.org/officeDocument/2006/relationships/slide" Target="slides/slide62.xml"/><Relationship Id="rId82" Type="http://schemas.openxmlformats.org/officeDocument/2006/relationships/slide" Target="slides/slide64.xml"/><Relationship Id="rId81" Type="http://schemas.openxmlformats.org/officeDocument/2006/relationships/slide" Target="slides/slide63.xml"/><Relationship Id="rId1" Type="http://schemas.openxmlformats.org/officeDocument/2006/relationships/theme" Target="theme/theme9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55.xml"/><Relationship Id="rId72" Type="http://schemas.openxmlformats.org/officeDocument/2006/relationships/slide" Target="slides/slide54.xml"/><Relationship Id="rId75" Type="http://schemas.openxmlformats.org/officeDocument/2006/relationships/slide" Target="slides/slide57.xml"/><Relationship Id="rId74" Type="http://schemas.openxmlformats.org/officeDocument/2006/relationships/slide" Target="slides/slide56.xml"/><Relationship Id="rId77" Type="http://schemas.openxmlformats.org/officeDocument/2006/relationships/slide" Target="slides/slide59.xml"/><Relationship Id="rId76" Type="http://schemas.openxmlformats.org/officeDocument/2006/relationships/slide" Target="slides/slide58.xml"/><Relationship Id="rId79" Type="http://schemas.openxmlformats.org/officeDocument/2006/relationships/slide" Target="slides/slide61.xml"/><Relationship Id="rId78" Type="http://schemas.openxmlformats.org/officeDocument/2006/relationships/slide" Target="slides/slide60.xml"/><Relationship Id="rId71" Type="http://schemas.openxmlformats.org/officeDocument/2006/relationships/slide" Target="slides/slide53.xml"/><Relationship Id="rId70" Type="http://schemas.openxmlformats.org/officeDocument/2006/relationships/slide" Target="slides/slide52.xml"/><Relationship Id="rId137" Type="http://schemas.openxmlformats.org/officeDocument/2006/relationships/slide" Target="slides/slide119.xml"/><Relationship Id="rId132" Type="http://schemas.openxmlformats.org/officeDocument/2006/relationships/slide" Target="slides/slide114.xml"/><Relationship Id="rId131" Type="http://schemas.openxmlformats.org/officeDocument/2006/relationships/slide" Target="slides/slide113.xml"/><Relationship Id="rId130" Type="http://schemas.openxmlformats.org/officeDocument/2006/relationships/slide" Target="slides/slide112.xml"/><Relationship Id="rId136" Type="http://schemas.openxmlformats.org/officeDocument/2006/relationships/slide" Target="slides/slide118.xml"/><Relationship Id="rId135" Type="http://schemas.openxmlformats.org/officeDocument/2006/relationships/slide" Target="slides/slide117.xml"/><Relationship Id="rId134" Type="http://schemas.openxmlformats.org/officeDocument/2006/relationships/slide" Target="slides/slide116.xml"/><Relationship Id="rId133" Type="http://schemas.openxmlformats.org/officeDocument/2006/relationships/slide" Target="slides/slide115.xml"/><Relationship Id="rId62" Type="http://schemas.openxmlformats.org/officeDocument/2006/relationships/slide" Target="slides/slide44.xml"/><Relationship Id="rId61" Type="http://schemas.openxmlformats.org/officeDocument/2006/relationships/slide" Target="slides/slide43.xml"/><Relationship Id="rId64" Type="http://schemas.openxmlformats.org/officeDocument/2006/relationships/slide" Target="slides/slide46.xml"/><Relationship Id="rId63" Type="http://schemas.openxmlformats.org/officeDocument/2006/relationships/slide" Target="slides/slide45.xml"/><Relationship Id="rId66" Type="http://schemas.openxmlformats.org/officeDocument/2006/relationships/slide" Target="slides/slide48.xml"/><Relationship Id="rId65" Type="http://schemas.openxmlformats.org/officeDocument/2006/relationships/slide" Target="slides/slide47.xml"/><Relationship Id="rId68" Type="http://schemas.openxmlformats.org/officeDocument/2006/relationships/slide" Target="slides/slide50.xml"/><Relationship Id="rId67" Type="http://schemas.openxmlformats.org/officeDocument/2006/relationships/slide" Target="slides/slide49.xml"/><Relationship Id="rId60" Type="http://schemas.openxmlformats.org/officeDocument/2006/relationships/slide" Target="slides/slide42.xml"/><Relationship Id="rId69" Type="http://schemas.openxmlformats.org/officeDocument/2006/relationships/slide" Target="slides/slide51.xml"/><Relationship Id="rId51" Type="http://schemas.openxmlformats.org/officeDocument/2006/relationships/slide" Target="slides/slide33.xml"/><Relationship Id="rId50" Type="http://schemas.openxmlformats.org/officeDocument/2006/relationships/slide" Target="slides/slide32.xml"/><Relationship Id="rId53" Type="http://schemas.openxmlformats.org/officeDocument/2006/relationships/slide" Target="slides/slide35.xml"/><Relationship Id="rId52" Type="http://schemas.openxmlformats.org/officeDocument/2006/relationships/slide" Target="slides/slide34.xml"/><Relationship Id="rId55" Type="http://schemas.openxmlformats.org/officeDocument/2006/relationships/slide" Target="slides/slide37.xml"/><Relationship Id="rId54" Type="http://schemas.openxmlformats.org/officeDocument/2006/relationships/slide" Target="slides/slide36.xml"/><Relationship Id="rId57" Type="http://schemas.openxmlformats.org/officeDocument/2006/relationships/slide" Target="slides/slide39.xml"/><Relationship Id="rId56" Type="http://schemas.openxmlformats.org/officeDocument/2006/relationships/slide" Target="slides/slide38.xml"/><Relationship Id="rId59" Type="http://schemas.openxmlformats.org/officeDocument/2006/relationships/slide" Target="slides/slide41.xml"/><Relationship Id="rId58" Type="http://schemas.openxmlformats.org/officeDocument/2006/relationships/slide" Target="slides/slide4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lvl="1">
              <a:spcBef>
                <a:spcPts val="0"/>
              </a:spcBef>
            </a:pPr>
            <a:r>
              <a:t/>
            </a:r>
            <a:endParaRPr/>
          </a:p>
          <a:p>
            <a:pPr lvl="2">
              <a:spcBef>
                <a:spcPts val="0"/>
              </a:spcBef>
            </a:pPr>
            <a:r>
              <a:t/>
            </a:r>
            <a:endParaRPr/>
          </a:p>
          <a:p>
            <a:pPr lvl="3">
              <a:spcBef>
                <a:spcPts val="0"/>
              </a:spcBef>
            </a:pPr>
            <a:r>
              <a:t/>
            </a:r>
            <a:endParaRPr/>
          </a:p>
          <a:p>
            <a:pPr lvl="4">
              <a:spcBef>
                <a:spcPts val="0"/>
              </a:spcBef>
            </a:pPr>
            <a:r>
              <a:t/>
            </a:r>
            <a:endParaRPr/>
          </a:p>
          <a:p>
            <a:pPr lvl="5">
              <a:spcBef>
                <a:spcPts val="0"/>
              </a:spcBef>
            </a:pPr>
            <a:r>
              <a:t/>
            </a:r>
            <a:endParaRPr/>
          </a:p>
          <a:p>
            <a:pPr lvl="6">
              <a:spcBef>
                <a:spcPts val="0"/>
              </a:spcBef>
            </a:pPr>
            <a:r>
              <a:t/>
            </a:r>
            <a:endParaRPr/>
          </a:p>
          <a:p>
            <a:pPr lvl="7">
              <a:spcBef>
                <a:spcPts val="0"/>
              </a:spcBef>
            </a:pPr>
            <a:r>
              <a:t/>
            </a:r>
            <a:endParaRPr/>
          </a:p>
          <a:p>
            <a:pPr lvl="8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4" name="Shape 9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3" name="Shape 9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Shape 9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1" name="Shape 9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9" name="Shape 9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7" name="Shape 9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6" name="Shape 9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4" name="Shape 9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2" name="Shape 9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0" name="Shape 10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0" name="Shape 10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8" name="Shape 10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6" name="Shape 10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4" name="Shape 10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3" name="Shape 10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1" name="Shape 10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9" name="Shape 10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5" name="Shape 10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1" name="Shape 10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7" name="Shape 10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3" name="Shape 10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Arial"/>
              <a:buNone/>
            </a:pPr>
            <a:r>
              <a:rPr b="0" i="0" lang="en-US" sz="1200" u="none" cap="none" strike="noStrike"/>
              <a:t>*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1" name="Shape 5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2" name="Shape 5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5" name="Shape 5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2" name="Shape 5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7" name="Shape 6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2" name="Shape 6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0" name="Shape 6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6" name="Shape 6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2" name="Shape 6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8" name="Shape 6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2" name="Shape 6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4" name="Shape 6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9" name="Shape 6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4" name="Shape 7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3" name="Shape 7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3" name="Shape 7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4" name="Shape 7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6" name="Shape 7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9" name="Shape 7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8" name="Shape 7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6" name="Shape 8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5" name="Shape 8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3" name="Shape 8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9" name="Shape 8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5" name="Shape 8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3" name="Shape 8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1" name="Shape 8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9" name="Shape 8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7" name="Shape 8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6" name="Shape 8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4" name="Shape 8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2" name="Shape 8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0" name="Shape 9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6" name="Shape 9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2" name="Shape 9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8" name="Shape 9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6" name="Shape 9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3" name="Shape 18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Arial"/>
              <a:buNone/>
              <a:defRPr/>
            </a:lvl1pPr>
            <a:lvl2pPr indent="0" lvl="1" marL="457200" rtl="0">
              <a:spcBef>
                <a:spcPts val="0"/>
              </a:spcBef>
              <a:buFont typeface="Arial"/>
              <a:buNone/>
              <a:defRPr/>
            </a:lvl2pPr>
            <a:lvl3pPr indent="0" lvl="2" marL="914400" rtl="0">
              <a:spcBef>
                <a:spcPts val="0"/>
              </a:spcBef>
              <a:buFont typeface="Arial"/>
              <a:buNone/>
              <a:defRPr/>
            </a:lvl3pPr>
            <a:lvl4pPr indent="0" lvl="3" marL="1371600" rtl="0">
              <a:spcBef>
                <a:spcPts val="0"/>
              </a:spcBef>
              <a:buFont typeface="Arial"/>
              <a:buNone/>
              <a:defRPr/>
            </a:lvl4pPr>
            <a:lvl5pPr indent="0" lvl="4" marL="1828800" rtl="0">
              <a:spcBef>
                <a:spcPts val="0"/>
              </a:spcBef>
              <a:buFont typeface="Arial"/>
              <a:buNone/>
              <a:defRPr/>
            </a:lvl5pPr>
            <a:lvl6pPr indent="0" lvl="5" marL="2286000" rtl="0">
              <a:spcBef>
                <a:spcPts val="0"/>
              </a:spcBef>
              <a:buFont typeface="Arial"/>
              <a:buNone/>
              <a:defRPr/>
            </a:lvl6pPr>
            <a:lvl7pPr indent="0" lvl="6" marL="2743200" rtl="0">
              <a:spcBef>
                <a:spcPts val="0"/>
              </a:spcBef>
              <a:buFont typeface="Arial"/>
              <a:buNone/>
              <a:defRPr/>
            </a:lvl7pPr>
            <a:lvl8pPr indent="0" lvl="7" marL="3200400" rtl="0">
              <a:spcBef>
                <a:spcPts val="0"/>
              </a:spcBef>
              <a:buFont typeface="Arial"/>
              <a:buNone/>
              <a:defRPr/>
            </a:lvl8pPr>
            <a:lvl9pPr indent="0" lvl="8" marL="3657600" rtl="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2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13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7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4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1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cxnSp>
        <p:nvCxnSpPr>
          <p:cNvPr id="14" name="Shape 1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hape 15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0" name="Shape 1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" name="Shape 16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Shape 17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79" name="Shape 17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Shape 18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7" name="Shape 18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89" name="Shape 18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0" name="Shape 190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Shape 19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6" name="Shape 1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DDF1F3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/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/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hape 10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hape 11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Shape 12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hape 12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0" name="Shape 1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32" name="Shape 13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hape 13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Shape 15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defRPr/>
            </a:lvl1pPr>
            <a:lvl2pPr indent="0" lvl="1" marL="457200" marR="0" rtl="0" algn="l">
              <a:spcBef>
                <a:spcPts val="0"/>
              </a:spcBef>
              <a:defRPr/>
            </a:lvl2pPr>
            <a:lvl3pPr indent="0" lvl="2" marL="914400" marR="0" rtl="0" algn="l">
              <a:spcBef>
                <a:spcPts val="0"/>
              </a:spcBef>
              <a:defRPr/>
            </a:lvl3pPr>
            <a:lvl4pPr indent="0" lvl="3" marL="1371600" marR="0" rtl="0" algn="l">
              <a:spcBef>
                <a:spcPts val="0"/>
              </a:spcBef>
              <a:defRPr/>
            </a:lvl4pPr>
            <a:lvl5pPr indent="0" lvl="4" marL="1828800" marR="0" rtl="0" algn="l">
              <a:spcBef>
                <a:spcPts val="0"/>
              </a:spcBef>
              <a:defRPr/>
            </a:lvl5pPr>
            <a:lvl6pPr indent="0" lvl="5" marL="2286000" marR="0" rtl="0" algn="l">
              <a:spcBef>
                <a:spcPts val="0"/>
              </a:spcBef>
              <a:defRPr/>
            </a:lvl6pPr>
            <a:lvl7pPr indent="0" lvl="6" marL="2743200" marR="0" rtl="0" algn="l">
              <a:spcBef>
                <a:spcPts val="0"/>
              </a:spcBef>
              <a:defRPr/>
            </a:lvl7pPr>
            <a:lvl8pPr indent="0" lvl="7" marL="3200400" marR="0" rtl="0" algn="l">
              <a:spcBef>
                <a:spcPts val="0"/>
              </a:spcBef>
              <a:defRPr/>
            </a:lvl8pPr>
            <a:lvl9pPr indent="0" lvl="8" marL="365760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46.pn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45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47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8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7.png"/><Relationship Id="rId4" Type="http://schemas.openxmlformats.org/officeDocument/2006/relationships/image" Target="../media/image06.png"/><Relationship Id="rId5" Type="http://schemas.openxmlformats.org/officeDocument/2006/relationships/image" Target="../media/image05.png"/><Relationship Id="rId6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java.sun.com/javase/7/docs/api/index.html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07.png"/><Relationship Id="rId4" Type="http://schemas.openxmlformats.org/officeDocument/2006/relationships/image" Target="../media/image3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3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07.png"/><Relationship Id="rId4" Type="http://schemas.openxmlformats.org/officeDocument/2006/relationships/image" Target="../media/image35.png"/><Relationship Id="rId5" Type="http://schemas.openxmlformats.org/officeDocument/2006/relationships/image" Target="../media/image06.png"/><Relationship Id="rId6" Type="http://schemas.openxmlformats.org/officeDocument/2006/relationships/image" Target="../media/image36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07.png"/><Relationship Id="rId4" Type="http://schemas.openxmlformats.org/officeDocument/2006/relationships/image" Target="../media/image06.png"/><Relationship Id="rId5" Type="http://schemas.openxmlformats.org/officeDocument/2006/relationships/image" Target="../media/image4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07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Relationship Id="rId6" Type="http://schemas.openxmlformats.org/officeDocument/2006/relationships/image" Target="../media/image41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42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44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4114800" y="5334000"/>
            <a:ext cx="46481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Chapter 2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 Using Objects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809999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210" name="Shape 210"/>
          <p:cNvCxnSpPr/>
          <p:nvPr/>
        </p:nvCxnSpPr>
        <p:spPr>
          <a:xfrm>
            <a:off x="0" y="58674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0" y="779462"/>
            <a:ext cx="9144000" cy="4554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store a value that you want to use at a later time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variable has a type, a name, and a value: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greeting = "Hello, World!”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 printer = System.out;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width = 13;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Variables can be used in place of the values that they store: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printer.println(greeting);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 Same as System.out.println("Hello, World!”)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printer.println(width);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 Same asSystem.out.println(20)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937" name="Shape 93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38" name="Shape 938"/>
          <p:cNvSpPr txBox="1"/>
          <p:nvPr/>
        </p:nvSpPr>
        <p:spPr>
          <a:xfrm>
            <a:off x="0" y="901700"/>
            <a:ext cx="91440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java.awt.Rectangle;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javax.swing.JApplet;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applet that draws two rectangles.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RectangleApplet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JApplet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paint(Graphics g)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Prepare for extended graphics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Graphics2D g2 = (Graphics2D) g;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Construct a rectangle and draw 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Rectangle box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g2.draw(box);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19  </a:t>
            </a:r>
          </a:p>
        </p:txBody>
      </p:sp>
      <p:sp>
        <p:nvSpPr>
          <p:cNvPr id="939" name="Shape 939"/>
          <p:cNvSpPr txBox="1"/>
          <p:nvPr/>
        </p:nvSpPr>
        <p:spPr>
          <a:xfrm>
            <a:off x="7162800" y="5791200"/>
            <a:ext cx="1524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940" name="Shape 94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ch02/applet/RectangleApplet.java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946" name="Shape 94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47" name="Shape 947"/>
          <p:cNvSpPr txBox="1"/>
          <p:nvPr/>
        </p:nvSpPr>
        <p:spPr>
          <a:xfrm>
            <a:off x="0" y="914400"/>
            <a:ext cx="9144000" cy="2047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Move rectangle 15 units to the right and 25 units down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box.translate(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Draw moved rectangle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g2.draw(box);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27 </a:t>
            </a:r>
          </a:p>
        </p:txBody>
      </p:sp>
      <p:sp>
        <p:nvSpPr>
          <p:cNvPr id="948" name="Shape 94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ch02/applet/RectangleApplet.java (cont.)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954" name="Shape 95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55" name="Shape 955"/>
          <p:cNvSpPr txBox="1"/>
          <p:nvPr/>
        </p:nvSpPr>
        <p:spPr>
          <a:xfrm>
            <a:off x="0" y="914400"/>
            <a:ext cx="9144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&lt;applet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code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1600" u="none" cap="none" strike="noStrike">
                <a:solidFill>
                  <a:srgbClr val="00A99D"/>
                </a:solidFill>
                <a:latin typeface="Courier New"/>
                <a:ea typeface="Courier New"/>
                <a:cs typeface="Courier New"/>
                <a:sym typeface="Courier New"/>
              </a:rPr>
              <a:t>"RectangleApplet.class"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1600" u="none" cap="none" strike="noStrike">
                <a:solidFill>
                  <a:srgbClr val="00A99D"/>
                </a:solidFill>
                <a:latin typeface="Courier New"/>
                <a:ea typeface="Courier New"/>
                <a:cs typeface="Courier New"/>
                <a:sym typeface="Courier New"/>
              </a:rPr>
              <a:t>"300"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1600" u="none" cap="none" strike="noStrike">
                <a:solidFill>
                  <a:srgbClr val="00A99D"/>
                </a:solidFill>
                <a:latin typeface="Courier New"/>
                <a:ea typeface="Courier New"/>
                <a:cs typeface="Courier New"/>
                <a:sym typeface="Courier New"/>
              </a:rPr>
              <a:t>"400"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2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&lt;/applet&gt;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956" name="Shape 95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ch02/applet/RectangleApplet.html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962" name="Shape 96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63" name="Shape 963"/>
          <p:cNvSpPr txBox="1"/>
          <p:nvPr/>
        </p:nvSpPr>
        <p:spPr>
          <a:xfrm>
            <a:off x="0" y="914400"/>
            <a:ext cx="9144000" cy="25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1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&lt;html&gt;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2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3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&lt;title&gt;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Two rectangles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&lt;/title&gt;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4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&lt;/head&gt;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5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&lt;body&gt;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6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&lt;p&gt;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Here is my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&lt;i&gt;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first applet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&lt;/i&gt;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&lt;/p&gt;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7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&lt;applet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code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1600" u="none" cap="none" strike="noStrike">
                <a:solidFill>
                  <a:srgbClr val="00A99D"/>
                </a:solidFill>
                <a:latin typeface="Courier New"/>
                <a:ea typeface="Courier New"/>
                <a:cs typeface="Courier New"/>
                <a:sym typeface="Courier New"/>
              </a:rPr>
              <a:t>"RectangleApplet.class"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1600" u="none" cap="none" strike="noStrike">
                <a:solidFill>
                  <a:srgbClr val="00A99D"/>
                </a:solidFill>
                <a:latin typeface="Courier New"/>
                <a:ea typeface="Courier New"/>
                <a:cs typeface="Courier New"/>
                <a:sym typeface="Courier New"/>
              </a:rPr>
              <a:t>"300"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height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1600" u="none" cap="none" strike="noStrike">
                <a:solidFill>
                  <a:srgbClr val="00A99D"/>
                </a:solidFill>
                <a:latin typeface="Courier New"/>
                <a:ea typeface="Courier New"/>
                <a:cs typeface="Courier New"/>
                <a:sym typeface="Courier New"/>
              </a:rPr>
              <a:t>"400"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8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&lt;/applet&gt;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 9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&lt;/body&gt;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8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6CB8"/>
                </a:solidFill>
                <a:latin typeface="Courier New"/>
                <a:ea typeface="Courier New"/>
                <a:cs typeface="Courier New"/>
                <a:sym typeface="Courier New"/>
              </a:rPr>
              <a:t>10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D05B76"/>
                </a:solidFill>
                <a:latin typeface="Courier New"/>
                <a:ea typeface="Courier New"/>
                <a:cs typeface="Courier New"/>
                <a:sym typeface="Courier New"/>
              </a:rPr>
              <a:t>&lt;/html&gt;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</p:txBody>
      </p:sp>
      <p:sp>
        <p:nvSpPr>
          <p:cNvPr id="964" name="Shape 964"/>
          <p:cNvSpPr txBox="1"/>
          <p:nvPr/>
        </p:nvSpPr>
        <p:spPr>
          <a:xfrm>
            <a:off x="0" y="304800"/>
            <a:ext cx="88391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ch02/applet/RectangleAppletExplained.html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970" name="Shape 970"/>
          <p:cNvSpPr txBox="1"/>
          <p:nvPr/>
        </p:nvSpPr>
        <p:spPr>
          <a:xfrm>
            <a:off x="228600" y="273050"/>
            <a:ext cx="2476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971" name="Shape 97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72" name="Shape 97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Applets</a:t>
            </a:r>
          </a:p>
        </p:txBody>
      </p:sp>
      <p:pic>
        <p:nvPicPr>
          <p:cNvPr id="973" name="Shape 9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8229600" cy="540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Shape 97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979" name="Shape 979"/>
          <p:cNvSpPr txBox="1"/>
          <p:nvPr/>
        </p:nvSpPr>
        <p:spPr>
          <a:xfrm>
            <a:off x="0" y="927100"/>
            <a:ext cx="9144000" cy="3568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Ellipse2D.Double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describes an ellipse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class is an inner class – doesn’t matter to us except for the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statement: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java.awt.geom.Ellipse2D; // no .Double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Must construct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draw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shape: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Ellipse2D.Double ellipse =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new Ellipse2D.Double(x, y, width, height);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g2.draw(ellipse);</a:t>
            </a:r>
          </a:p>
        </p:txBody>
      </p:sp>
      <p:cxnSp>
        <p:nvCxnSpPr>
          <p:cNvPr id="980" name="Shape 98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81" name="Shape 98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Ellipses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987" name="Shape 98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88" name="Shape 98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Ellipse</a:t>
            </a:r>
          </a:p>
        </p:txBody>
      </p:sp>
      <p:pic>
        <p:nvPicPr>
          <p:cNvPr id="989" name="Shape 9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6248399" cy="5624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995" name="Shape 995"/>
          <p:cNvSpPr txBox="1"/>
          <p:nvPr/>
        </p:nvSpPr>
        <p:spPr>
          <a:xfrm>
            <a:off x="0" y="939800"/>
            <a:ext cx="9144000" cy="363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draw a line: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Line2D.Double segment =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new Line2D.Double(x1, y1, x2, y2);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g2.draw(segment);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or,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Point2D.Double from = new Point2D.Double(x1, y1);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Point2D.Double to = new Point2D.Double(x2, y2);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Line2D.Double segment = new Line2D.Double(from, to);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g2.draw(segment);</a:t>
            </a:r>
          </a:p>
        </p:txBody>
      </p:sp>
      <p:cxnSp>
        <p:nvCxnSpPr>
          <p:cNvPr id="996" name="Shape 99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97" name="Shape 99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Drawing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Lines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003" name="Shape 1003"/>
          <p:cNvSpPr txBox="1"/>
          <p:nvPr/>
        </p:nvSpPr>
        <p:spPr>
          <a:xfrm>
            <a:off x="0" y="273050"/>
            <a:ext cx="9144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1004" name="Shape 100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05" name="Shape 1005"/>
          <p:cNvSpPr txBox="1"/>
          <p:nvPr/>
        </p:nvSpPr>
        <p:spPr>
          <a:xfrm>
            <a:off x="0" y="914400"/>
            <a:ext cx="64769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g2.drawString("Message", 50, 100);</a:t>
            </a:r>
          </a:p>
        </p:txBody>
      </p:sp>
      <p:sp>
        <p:nvSpPr>
          <p:cNvPr id="1006" name="Shape 100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Drawing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Text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</a:p>
        </p:txBody>
      </p:sp>
      <p:pic>
        <p:nvPicPr>
          <p:cNvPr id="1007" name="Shape 10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00200"/>
            <a:ext cx="7848599" cy="212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1013" name="Shape 1013"/>
          <p:cNvSpPr txBox="1"/>
          <p:nvPr/>
        </p:nvSpPr>
        <p:spPr>
          <a:xfrm>
            <a:off x="0" y="895350"/>
            <a:ext cx="91440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 colors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Color.BLUE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Color.RED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Color.PINK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etc.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Specify red, green, blue between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255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Color magenta = new Color(255, 0, 255);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color in graphics context: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g2.setColor(magenta);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 is used when drawing and filling shapes: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g2.fill(rectangle); // filled with current color</a:t>
            </a:r>
          </a:p>
        </p:txBody>
      </p:sp>
      <p:cxnSp>
        <p:nvCxnSpPr>
          <p:cNvPr id="1014" name="Shape 101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15" name="Shape 101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Colors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0" y="917575"/>
            <a:ext cx="9144000" cy="1292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an error to store a value whose type does not match the type of the variable: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greeting = 20; // ERROR: Types don’t match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Variables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graphicFrame>
        <p:nvGraphicFramePr>
          <p:cNvPr id="1021" name="Shape 1021"/>
          <p:cNvGraphicFramePr/>
          <p:nvPr/>
        </p:nvGraphicFramePr>
        <p:xfrm>
          <a:off x="609600" y="990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{2DA2F21C-3547-4F97-9404-3D18429A7A95}</a:tableStyleId>
              </a:tblPr>
              <a:tblGrid>
                <a:gridCol w="1319200"/>
                <a:gridCol w="1957375"/>
                <a:gridCol w="914400"/>
              </a:tblGrid>
              <a:tr h="51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Color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RGB Value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Color.BLACK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0, 0, 0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Color.BLUE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0, 0, 255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00FF"/>
                    </a:solidFill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Color.CYAN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0, 255, 255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FF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Color.GRAY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128, 128, 128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808080"/>
                    </a:solidFill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Color.DARKGRAY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64, 64, 64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04040"/>
                    </a:solidFill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Color.LIGHTGRAY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192, 192, 192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0C0C0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Color.GREEN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0, 255, 0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FF00"/>
                    </a:solidFill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Color.MAGENTA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255, 0, 255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FF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Color.ORANGE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255, 200, 0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800"/>
                    </a:solidFill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Color.PINK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255, 175, 175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AFAF"/>
                    </a:solidFill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Color.RED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255, 0, 0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Color.WHITE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255, 255, 255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65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Color.YELLOW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mo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255, 255, 0</a:t>
                      </a: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1022" name="Shape 102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23" name="Shape 102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Predefined Colors and Their RGB Values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029" name="Shape 102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30" name="Shape 103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Alien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Face</a:t>
            </a:r>
          </a:p>
        </p:txBody>
      </p:sp>
      <p:pic>
        <p:nvPicPr>
          <p:cNvPr id="1031" name="Shape 10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143000"/>
            <a:ext cx="4800600" cy="381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037" name="Shape 103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38" name="Shape 1038"/>
          <p:cNvSpPr txBox="1"/>
          <p:nvPr/>
        </p:nvSpPr>
        <p:spPr>
          <a:xfrm>
            <a:off x="0" y="838200"/>
            <a:ext cx="9144000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java.awt.Color;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java.awt.Rectangle;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java.awt.geom.Ellipse2D;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java.awt.geom.Line2D;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javax.swing.JComponent;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component that draws an alien face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FaceComponent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JComponent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paintComponent(Graphics g)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Recover Graphics2D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Graphics2D g2 = (Graphics2D) g;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</a:p>
        </p:txBody>
      </p:sp>
      <p:sp>
        <p:nvSpPr>
          <p:cNvPr id="1039" name="Shape 1039"/>
          <p:cNvSpPr txBox="1"/>
          <p:nvPr/>
        </p:nvSpPr>
        <p:spPr>
          <a:xfrm>
            <a:off x="7162800" y="5791200"/>
            <a:ext cx="1524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1040" name="Shape 104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ch02/face/FaceComponent.java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046" name="Shape 1046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47" name="Shape 1047"/>
          <p:cNvSpPr txBox="1"/>
          <p:nvPr/>
        </p:nvSpPr>
        <p:spPr>
          <a:xfrm>
            <a:off x="0" y="946150"/>
            <a:ext cx="9144000" cy="5226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Draw the head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Ellipse2D.Double head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Ellipse2D.Double(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150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g2.draw(head);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Draw the eyes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g2.setColor(Color.GREEN);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Rectangle eye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70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g2.fill(eye);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eye.translate(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50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g2.fill(eye);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29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Draw the mouth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Line2D.Double mouth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Line2D.Double(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80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g2.setColor(Color.RED);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g2.draw(mouth);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34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Draw the greeting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g2.setColor(Color.BLUE);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g2.drawString(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175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39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048" name="Shape 1048"/>
          <p:cNvSpPr txBox="1"/>
          <p:nvPr/>
        </p:nvSpPr>
        <p:spPr>
          <a:xfrm>
            <a:off x="0" y="304800"/>
            <a:ext cx="85343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ch02/face/FaceComponent.java (cont.)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1054" name="Shape 105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55" name="Shape 1055"/>
          <p:cNvSpPr txBox="1"/>
          <p:nvPr/>
        </p:nvSpPr>
        <p:spPr>
          <a:xfrm>
            <a:off x="0" y="933450"/>
            <a:ext cx="9144000" cy="427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javax.swing.JFrame;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FaceViewer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main(String[] args)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JFrame frame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JFrame();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frame.setSize(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150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250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frame.setTitle(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"An Alien Face"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frame.setDefaultCloseOperation(JFrame.EXIT_ON_CLOSE);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FaceComponent component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FaceComponent();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frame.add(component);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frame.setVisible(true);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1056" name="Shape 105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ch02/face/FaceViewer.java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 txBox="1"/>
          <p:nvPr/>
        </p:nvSpPr>
        <p:spPr>
          <a:xfrm>
            <a:off x="0" y="876300"/>
            <a:ext cx="9018587" cy="1846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instructions to draw a circle with center (100, 100) and radius 25.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g2.draw(new Ellipse2D.Double(75, 75, 50, 50));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2.32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/>
          <p:nvPr/>
        </p:nvSpPr>
        <p:spPr>
          <a:xfrm>
            <a:off x="0" y="931862"/>
            <a:ext cx="9144000" cy="277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instructions to draw a letter "V" by drawing two line segments.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Line2D.Double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segment1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Line2D.Double(0,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0,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10,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30);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g2.draw(segment1);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Line2D.Double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segment2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Line2D.Double(10,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30,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20,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0);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g2.draw(segment2);</a:t>
            </a:r>
          </a:p>
        </p:txBody>
      </p:sp>
      <p:sp>
        <p:nvSpPr>
          <p:cNvPr id="1068" name="Shape 106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2.33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 txBox="1"/>
          <p:nvPr/>
        </p:nvSpPr>
        <p:spPr>
          <a:xfrm>
            <a:off x="0" y="862012"/>
            <a:ext cx="9144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 instructions to draw a string consisting of the letter "V”.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g2.drawString("V", 0, 30);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2.34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 txBox="1"/>
          <p:nvPr/>
        </p:nvSpPr>
        <p:spPr>
          <a:xfrm>
            <a:off x="0" y="914400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RGB color values of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Color.BLUE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255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80" name="Shape 108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2.35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Shape 1085"/>
          <p:cNvSpPr txBox="1"/>
          <p:nvPr/>
        </p:nvSpPr>
        <p:spPr>
          <a:xfrm>
            <a:off x="0" y="915987"/>
            <a:ext cx="9144000" cy="273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draw a yellow square on a red background?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First fill a big red square, then fill a small yellow square inside: 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g2.setColor(Color.RED);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g2.fill(new Rectangle(0, 0, 200, 200));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g2.setColor(Color.YELLOW);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g2.fill(new Rectangle(50, 50, 100, 100));</a:t>
            </a:r>
          </a:p>
        </p:txBody>
      </p:sp>
      <p:sp>
        <p:nvSpPr>
          <p:cNvPr id="1086" name="Shape 108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2.36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 Declarations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8610599" cy="34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0" y="858837"/>
            <a:ext cx="9144000" cy="4094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of a variable, method, or class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Rules for identifiers in Java: 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made up of letters, digits, and the underscore (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_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and dollar sign (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characters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start with a digit 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use other symbols such as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?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Spaces are not permitted inside identifiers 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cannot use reserved words such as public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are case sensitive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Identifiers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0" y="873125"/>
            <a:ext cx="9144000" cy="2708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convention, variable names start with a lowercase letter</a:t>
            </a:r>
          </a:p>
          <a:p>
            <a:pPr indent="-273050" lvl="1" marL="6286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“Camel case”: Capitalize the first letter of a word in a compound word such as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farewellMessage 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convention, class names start with an uppercase letter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not use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$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symbol in names — it is intended for names that are automatically generated by tools 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Identifiers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04" name="Shape 304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004B9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5" name="Shape 30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95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Syntax 2.1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 Declaration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8686800" cy="37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Variable Names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8610599" cy="515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31750" y="957262"/>
            <a:ext cx="9112250" cy="3386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of the following are legal identifiers?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Greeting1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101dalmatians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Hello, World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&lt;greeting&gt;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Only the first two are legal identifiers.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0" y="862012"/>
            <a:ext cx="9144000" cy="1722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a variable to hold your name. Use camel case in the variable name.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myName = "John Q. Public";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0" y="958850"/>
            <a:ext cx="9144000" cy="1784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Assignment operator: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change the value of a variable: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width= 10;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width = 20;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Assignment Operator</a:t>
            </a:r>
          </a:p>
        </p:txBody>
      </p:sp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21336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800" y="2438400"/>
            <a:ext cx="306386" cy="30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" y="3082925"/>
            <a:ext cx="3178174" cy="16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082925"/>
            <a:ext cx="3179762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0" y="787400"/>
            <a:ext cx="9144000" cy="4708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about variables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the concepts of classes and objects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call methods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about parameters and return values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able to browse the API documentation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9A87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9A87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To implement test programs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understand the difference between objects and object references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2317E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52317E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0" i="0" lang="en-US" sz="2400" u="none" cap="none" strike="noStrike">
                <a:solidFill>
                  <a:srgbClr val="52317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write programs that display simple shapes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Chapter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Goals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0" y="1004887"/>
            <a:ext cx="91440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an error to use a variable that has never had a value assigned to it: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height;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width = height; // ERROR—uninitialized variable height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Uninitialized Variables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0" y="3967162"/>
            <a:ext cx="9144000" cy="2554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Remedy: assign a value to the variable before you use it: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height = 30;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width = height; // OK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better, initialize the variable when you declare it: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height = 30;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width = height; // OK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895600"/>
            <a:ext cx="632460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351" name="Shape 35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004B9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2" name="Shape 35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95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Syntax 2.2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Assignment</a:t>
            </a:r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8610599" cy="457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0" y="979487"/>
            <a:ext cx="9144000" cy="273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right-hand side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 can be a mathematical expression: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width = height + 10;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Means: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the value of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width + 10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 that value in the variable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width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Assignment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962400"/>
            <a:ext cx="8458200" cy="2052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0" y="304800"/>
            <a:ext cx="91440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Animation 2.1: Variable Initialization and Assignment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9144000" cy="5562600"/>
          </a:xfrm>
          <a:prstGeom prst="rect">
            <a:avLst/>
          </a:prstGeom>
          <a:noFill/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/>
        </p:nvSpPr>
        <p:spPr>
          <a:xfrm>
            <a:off x="0" y="922337"/>
            <a:ext cx="9144000" cy="1354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520700" lvl="0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12 = 12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valid expression in the Java language? </a:t>
            </a:r>
          </a:p>
          <a:p>
            <a:pPr indent="-520700" lvl="0" marL="5207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No, the left-hand side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operator must be a variable. 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Check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2.7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0" y="898525"/>
            <a:ext cx="9144000" cy="3417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change the value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variable to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Nina!"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 = "Hello, Nina!";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Note that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greeting = "Hello, Nina!"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is not the right answer – that statement defines a new variable.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0" y="855662"/>
            <a:ext cx="9144000" cy="1876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entity that you can manipulate in your programs (by calling methods)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object belongs to 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belongs to the class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Objects and Classes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819400"/>
            <a:ext cx="6019799" cy="35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0" y="887412"/>
            <a:ext cx="9144000" cy="4370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sequence of instructions that accesses the data of an object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manipulate objects by calling its methods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declares the methods that you can apply to its objects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determines legal methods: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greeting = "Hello";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greeting.println() // Error  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greeting.length() // OK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Interface: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specifies what you can do with the objects of a class 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0" y="963612"/>
            <a:ext cx="9144000" cy="277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Overloaded method: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class declares two methods with the same name, but different parameters</a:t>
            </a:r>
          </a:p>
          <a:p>
            <a:pPr indent="-269875" lvl="1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Example: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declares a second method, also called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as</a:t>
            </a:r>
          </a:p>
          <a:p>
            <a:pPr indent="-269875" lvl="2" marL="7270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public void println(int output)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6E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Overloaded Method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Representation of Two String Objects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66800"/>
            <a:ext cx="8534399" cy="3455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0" y="881062"/>
            <a:ext cx="9144000" cy="4986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defines a set of values and the operations that can be carried out on the values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100000"/>
              <a:buFont typeface="Courier New"/>
              <a:buChar char="•"/>
            </a:pP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13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type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100000"/>
              <a:buFont typeface="Courier New"/>
              <a:buChar char="•"/>
            </a:pP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World"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type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100000"/>
              <a:buFont typeface="Courier New"/>
              <a:buChar char="•"/>
            </a:pP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type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PrintStream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Java has separate types for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floating-point numbers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type denotes floating-point numbers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value such as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13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1.3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occurs in a Java program is called 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literal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Types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0" y="976312"/>
            <a:ext cx="9144000" cy="4924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100000"/>
              <a:buFont typeface="Courier New"/>
              <a:buChar char="•"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length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counts the number of characters in a string: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greeting = "Hello, World!";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	int n = greeting.length(); // sets n to 13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100000"/>
              <a:buFont typeface="Courier New"/>
              <a:buChar char="•"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toUpperCase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creates another String object that contains the characters of the original string, with lowercase letters converted to uppercase: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river = "Mississippi";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bigRiver = river.toUpperCase();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 sets bigRiver to "MISSISSIPPI"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applying a method to an object, make sure method is defined in the appropriate class: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System.out.length(); // This method call is an error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String Methods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0" y="909637"/>
            <a:ext cx="9144000" cy="1014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you compute the length of the string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"Mississippi"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river.length()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"Mississippi".length()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/>
        </p:nvSpPr>
        <p:spPr>
          <a:xfrm>
            <a:off x="0" y="957262"/>
            <a:ext cx="9144000" cy="1938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you print out the uppercase version of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System.out.println(greeting.toUpperCase());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/>
        </p:nvSpPr>
        <p:spPr>
          <a:xfrm>
            <a:off x="0" y="1096962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it legal to call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river.println()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Why or why not?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is not legal. The variable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river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type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is not a method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class. 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0" y="968375"/>
            <a:ext cx="9144000" cy="3908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Parameter: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input to a method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Implicit parameter: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object on which a method is invoked: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System.out.println(greeting)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Explicit parameters: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parameters except the implicit parameter: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</a:t>
            </a:r>
            <a:r>
              <a:rPr b="0" i="0" lang="en-US" sz="2000" u="none" cap="none" strike="noStrike">
                <a:solidFill>
                  <a:srgbClr val="0033CC"/>
                </a:solidFill>
                <a:latin typeface="Courier New"/>
                <a:ea typeface="Courier New"/>
                <a:cs typeface="Courier New"/>
                <a:sym typeface="Courier New"/>
              </a:rPr>
              <a:t>greeting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methods have explicit parameters: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greeting.length() // has no explicit parameter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                                         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Parameters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Passing a Parameter</a:t>
            </a: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66800"/>
            <a:ext cx="8686800" cy="482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0" y="914400"/>
            <a:ext cx="9144000" cy="1292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Return value: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result that the method has computed for use by the code that called it: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n = greeting.length(); // return value stored in n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Return Values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590800"/>
            <a:ext cx="6934199" cy="3516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0" y="914400"/>
            <a:ext cx="9144000" cy="1292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also use the return value as a parameter of another method: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System.out.println(greeting.length());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76200" y="5486400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all methods return values. Example: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println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Passing Return Values</a:t>
            </a:r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590800"/>
            <a:ext cx="8458200" cy="261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71" name="Shape 471"/>
          <p:cNvSpPr txBox="1"/>
          <p:nvPr/>
        </p:nvSpPr>
        <p:spPr>
          <a:xfrm>
            <a:off x="0" y="4800600"/>
            <a:ext cx="91440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method call has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implicit parameter: the string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"Mississippi"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explicit parameters: the strings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"issipp"</a:t>
            </a:r>
            <a:r>
              <a:rPr b="0" i="1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"our"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return value: the string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"Missouri"</a:t>
            </a:r>
            <a:r>
              <a:rPr b="0" i="1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0" y="914400"/>
            <a:ext cx="91440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100000"/>
              <a:buFont typeface="Courier New"/>
              <a:buChar char="•"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replace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carries out a search-and-replace operation: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river.replace("issipp", "our”)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 constructs a new string ("Missouri")</a:t>
            </a:r>
          </a:p>
        </p:txBody>
      </p:sp>
      <p:sp>
        <p:nvSpPr>
          <p:cNvPr id="473" name="Shape 47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More Complex Call</a:t>
            </a:r>
          </a:p>
        </p:txBody>
      </p:sp>
      <p:pic>
        <p:nvPicPr>
          <p:cNvPr id="474" name="Shape 4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514600"/>
            <a:ext cx="4233861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480" name="Shape 480"/>
          <p:cNvSpPr txBox="1"/>
          <p:nvPr/>
        </p:nvSpPr>
        <p:spPr>
          <a:xfrm>
            <a:off x="0" y="304800"/>
            <a:ext cx="91440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Animation 2.2: Parameter Passing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llerta"/>
              <a:ea typeface="Allerta"/>
              <a:cs typeface="Allerta"/>
              <a:sym typeface="Allerta"/>
            </a:endParaRP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8200"/>
            <a:ext cx="9144000" cy="5562600"/>
          </a:xfrm>
          <a:prstGeom prst="rect">
            <a:avLst/>
          </a:prstGeom>
          <a:noFill/>
          <a:ln cap="rnd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Number Literals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14400"/>
            <a:ext cx="7696199" cy="5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0" y="93186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the implicit parameters, explicit parameters, and return values in the method call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river.length()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implicit parameter is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river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There is no explicit parameter. The return value is 11. 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0" y="976312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result of the call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river.replace("p", "s")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"Mississi</a:t>
            </a:r>
            <a:r>
              <a:rPr b="0" i="0" lang="en-US" sz="2400" u="none" cap="none" strike="noStrike">
                <a:solidFill>
                  <a:srgbClr val="0033CC"/>
                </a:solidFill>
                <a:latin typeface="Courier New"/>
                <a:ea typeface="Courier New"/>
                <a:cs typeface="Courier New"/>
                <a:sym typeface="Courier New"/>
              </a:rPr>
              <a:t>ss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i"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/>
          <p:nvPr/>
        </p:nvSpPr>
        <p:spPr>
          <a:xfrm>
            <a:off x="0" y="908050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result of the call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greeting.replace("World", "Dave").length()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2.14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/>
        </p:nvSpPr>
        <p:spPr>
          <a:xfrm>
            <a:off x="0" y="923925"/>
            <a:ext cx="9144000" cy="1354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is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toUpperCase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defined in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public String toUpperCase()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 no explicit parameter and return type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 of type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rectangular shapes: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Rectangular Shapes and Rectangle Objects</a:t>
            </a:r>
          </a:p>
        </p:txBody>
      </p:sp>
      <p:pic>
        <p:nvPicPr>
          <p:cNvPr id="513" name="Shape 5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600200"/>
            <a:ext cx="8305799" cy="352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0" y="914400"/>
            <a:ext cx="91440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isn’t a rectangular shape – it is an object that contains a set of numbers that describe the rectangle: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Rectangular Shapes and Rectangle Objects</a:t>
            </a:r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905000"/>
            <a:ext cx="8381999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0" y="906462"/>
            <a:ext cx="9144000" cy="3970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new Rectangle(5, 10, 20, 30)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Detail: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1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operator makes a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</a:t>
            </a:r>
            <a:r>
              <a:rPr b="0" i="1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uses the parameters (in this case,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0" i="1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to initialize the data of the object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returns the object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 the output of the new operator is stored in a variable: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 = new Rectangle(5, 10, 20, 30);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Constructing Objects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34" name="Shape 534"/>
          <p:cNvSpPr txBox="1"/>
          <p:nvPr/>
        </p:nvSpPr>
        <p:spPr>
          <a:xfrm>
            <a:off x="0" y="901700"/>
            <a:ext cx="9144000" cy="3016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of creating a new object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four values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called the </a:t>
            </a:r>
            <a:r>
              <a:rPr b="0" i="1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parameters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classes let you construct objects in multiple ways: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new Rectangle()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 constructs a rectangle with its top-left corner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// at the origin (0, 0), width 0, and height 0</a:t>
            </a:r>
          </a:p>
        </p:txBody>
      </p:sp>
      <p:sp>
        <p:nvSpPr>
          <p:cNvPr id="535" name="Shape 53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Constructing Objects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541" name="Shape 54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004B9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42" name="Shape 54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95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Syntax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2.3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Object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Construction</a:t>
            </a:r>
          </a:p>
        </p:txBody>
      </p:sp>
      <p:pic>
        <p:nvPicPr>
          <p:cNvPr id="543" name="Shape 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8686800" cy="3370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/>
        </p:nvSpPr>
        <p:spPr>
          <a:xfrm>
            <a:off x="0" y="881062"/>
            <a:ext cx="9144000" cy="1938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construct a square with center (100, 100) and side length 20?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new Rectangle(90, 90, 20, 20)</a:t>
            </a:r>
          </a:p>
        </p:txBody>
      </p:sp>
      <p:sp>
        <p:nvSpPr>
          <p:cNvPr id="549" name="Shape 54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0" y="963612"/>
            <a:ext cx="9144000" cy="277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defines a set of values and the operations that can be carried out on the values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types are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primitive types</a:t>
            </a:r>
          </a:p>
          <a:p>
            <a:pPr indent="-173037" lvl="1" marL="6302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Numbers are not objects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Numbers can be combined by arithmetic operators such as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Number Types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0" y="990600"/>
            <a:ext cx="9144000" cy="2216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79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getWidth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returns the width of a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object. What does the following statement print? </a:t>
            </a:r>
          </a:p>
          <a:p>
            <a:pPr indent="-79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		System.out.println(new Rectangle().getWidth());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7" lvl="2" marL="11509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0" y="914400"/>
            <a:ext cx="8839199" cy="2289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Accessor method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does not change the state of its implicit parameter: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double width = box.getWidth();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Mutator method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changes the state of its implicit parameter: </a:t>
            </a:r>
          </a:p>
          <a:p>
            <a:pPr indent="-236537" lvl="1" marL="6937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box.translate(15, 25);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Accessor and Mutator Methods</a:t>
            </a:r>
          </a:p>
        </p:txBody>
      </p:sp>
      <p:pic>
        <p:nvPicPr>
          <p:cNvPr id="563" name="Shape 5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276600"/>
            <a:ext cx="5486399" cy="30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0" y="85566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toUpperCase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an accessor or a mutator?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accessor – it doesn’t modify the original string but returns a new string with uppercase letters.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2.18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/>
        </p:nvSpPr>
        <p:spPr>
          <a:xfrm>
            <a:off x="0" y="91281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call to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translate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needed to move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rectangle so that its top-left corner is the origin (0, 0)?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box.translate(-5, -10)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provided the method is called immediately after storing the new rectangle into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2.19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0" y="971550"/>
            <a:ext cx="9144000" cy="1909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API: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Programming Interface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 documentation: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lists classes and methods in the Java library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http://java.sun.com/javase/7/docs/api/index.html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API Documentation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x="0" y="304800"/>
            <a:ext cx="891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API Documentation of the Standard Java Library</a:t>
            </a:r>
          </a:p>
        </p:txBody>
      </p:sp>
      <p:pic>
        <p:nvPicPr>
          <p:cNvPr id="589" name="Shape 5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14400"/>
            <a:ext cx="8458200" cy="519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0" y="304800"/>
            <a:ext cx="76961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The API Documentation for the Rectangle Class</a:t>
            </a: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66800"/>
            <a:ext cx="7543800" cy="505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602" name="Shape 602"/>
          <p:cNvSpPr txBox="1"/>
          <p:nvPr/>
        </p:nvSpPr>
        <p:spPr>
          <a:xfrm>
            <a:off x="76200" y="228600"/>
            <a:ext cx="3524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</a:p>
        </p:txBody>
      </p:sp>
      <p:sp>
        <p:nvSpPr>
          <p:cNvPr id="603" name="Shape 60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Summary</a:t>
            </a:r>
          </a:p>
        </p:txBody>
      </p:sp>
      <p:pic>
        <p:nvPicPr>
          <p:cNvPr id="604" name="Shape 6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8534399" cy="516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Detailed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Method Description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0" y="982662"/>
            <a:ext cx="9144000" cy="2492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detailed description of a method shows: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action that the method carries out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parameters that the method receives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value that it returns (or the reserved word void if the method doesn’t return any value)</a:t>
            </a:r>
          </a:p>
        </p:txBody>
      </p:sp>
      <p:pic>
        <p:nvPicPr>
          <p:cNvPr id="612" name="Shape 6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505200"/>
            <a:ext cx="7010400" cy="270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0" y="873125"/>
            <a:ext cx="9144000" cy="2800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69875" lvl="0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collection of classes with a related purpose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 library classes by specifying the package and class name:</a:t>
            </a:r>
          </a:p>
          <a:p>
            <a:pPr indent="-269875" lvl="1" marL="7270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java.awt.Rectangle; </a:t>
            </a:r>
          </a:p>
          <a:p>
            <a:pPr indent="-269875" lvl="0" marL="26987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don’t need to import classes in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java.lang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 such as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19" name="Shape 61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Packages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0" y="895350"/>
            <a:ext cx="9144000" cy="1014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type of the values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2.1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25" name="Shape 62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004B9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26" name="Shape 62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B95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4B95"/>
                </a:solidFill>
                <a:latin typeface="Arial"/>
                <a:ea typeface="Arial"/>
                <a:cs typeface="Arial"/>
                <a:sym typeface="Arial"/>
              </a:rPr>
              <a:t>Syntax 2.4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Importing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Class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from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Package</a:t>
            </a: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8685211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/>
          <p:nvPr/>
        </p:nvSpPr>
        <p:spPr>
          <a:xfrm>
            <a:off x="0" y="942975"/>
            <a:ext cx="9144000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the API documentation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class. Which method would you use to obtain the string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string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World!"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toLowerCase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/>
        </p:nvSpPr>
        <p:spPr>
          <a:xfrm>
            <a:off x="0" y="936625"/>
            <a:ext cx="9144000" cy="2492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API documentation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class, look at the description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trim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method. What is the result of applying trim to the string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 Hello, Space ! "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(Note the spaces in the string.)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Space !"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only the leading and trailing spaces are trimmed.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2.21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/>
          <p:nvPr/>
        </p:nvSpPr>
        <p:spPr>
          <a:xfrm>
            <a:off x="0" y="977900"/>
            <a:ext cx="9144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Random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is defined in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java.util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package. What do you need to do in order to use that class in your program?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 the statement 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java.util.Random;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top of your program.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x="0" y="871537"/>
            <a:ext cx="9144000" cy="3230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a tester class.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Supply a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Inside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method, construct one or more objects.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methods to the objects.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 the results of the method calls.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 the values that you expect to get. </a:t>
            </a:r>
          </a:p>
        </p:txBody>
      </p:sp>
      <p:cxnSp>
        <p:nvCxnSpPr>
          <p:cNvPr id="652" name="Shape 65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A7D9D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53" name="Shape 65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Implementing a Test Program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59" name="Shape 65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A7D9D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60" name="Shape 660"/>
          <p:cNvSpPr txBox="1"/>
          <p:nvPr/>
        </p:nvSpPr>
        <p:spPr>
          <a:xfrm>
            <a:off x="0" y="885825"/>
            <a:ext cx="9144000" cy="5262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java.awt.Rectangle;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MoveTester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main(String[] args)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Rectangle box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Move the rectangle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box.translate(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Print information about the moved rectangle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"x: 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System.out.println(box.getX());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"Expected: 20"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"y: 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System.out.println(box.getY());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System.out.println(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"Expected: 35"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ch02/rectangle/MoveTester.java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67" name="Shape 66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A7D9D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68" name="Shape 668"/>
          <p:cNvSpPr txBox="1"/>
          <p:nvPr/>
        </p:nvSpPr>
        <p:spPr>
          <a:xfrm>
            <a:off x="0" y="914400"/>
            <a:ext cx="9144000" cy="193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Run: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x: 20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Expected: 20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y: 35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Expected: 35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ch02/rectangle/MoveTester.java (cont.)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/>
          <p:nvPr/>
        </p:nvSpPr>
        <p:spPr>
          <a:xfrm>
            <a:off x="0" y="93186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we had called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box.translate(25, 15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of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box.translate(15, 25)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What are the expected outputs?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x: 30, y: 25</a:t>
            </a:r>
          </a:p>
        </p:txBody>
      </p:sp>
      <p:sp>
        <p:nvSpPr>
          <p:cNvPr id="675" name="Shape 67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2.23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/>
        </p:nvSpPr>
        <p:spPr>
          <a:xfrm>
            <a:off x="0" y="93186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doesn’t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MoveTester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print the width and height of the rectangle?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Because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translate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doesn’t modify the shape of the rectangle. 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2.24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687" name="Shape 68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A7D9D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88" name="Shape 688"/>
          <p:cNvSpPr txBox="1"/>
          <p:nvPr/>
        </p:nvSpPr>
        <p:spPr>
          <a:xfrm>
            <a:off x="0" y="304800"/>
            <a:ext cx="81533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Testing Classes in an Interactive Environment</a:t>
            </a:r>
          </a:p>
        </p:txBody>
      </p:sp>
      <p:pic>
        <p:nvPicPr>
          <p:cNvPr id="689" name="Shape 6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14400"/>
            <a:ext cx="5943599" cy="5430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0" y="900112"/>
            <a:ext cx="91440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number type would you use for storing the area of a circle?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0" y="914400"/>
            <a:ext cx="9144000" cy="3570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reference: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describes the location of an object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operator returns a reference to a new object: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 = new Rectangle();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object variables can refer to the same object: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 = new Rectangle(5, 10, 20, 30);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Rectangle box2 = box;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box2.translate(15, 25);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Primitive type variables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≠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variables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Object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References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Object Variables and Number Variables</a:t>
            </a:r>
          </a:p>
        </p:txBody>
      </p:sp>
      <p:pic>
        <p:nvPicPr>
          <p:cNvPr id="703" name="Shape 7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066800"/>
            <a:ext cx="8458200" cy="3192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0" y="304800"/>
            <a:ext cx="77724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Object Variables and Number Variables</a:t>
            </a:r>
          </a:p>
        </p:txBody>
      </p:sp>
      <p:pic>
        <p:nvPicPr>
          <p:cNvPr id="710" name="Shape 7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990600"/>
            <a:ext cx="7848599" cy="299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Shape 7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343400"/>
            <a:ext cx="6103936" cy="99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717" name="Shape 717"/>
          <p:cNvSpPr txBox="1"/>
          <p:nvPr/>
        </p:nvSpPr>
        <p:spPr>
          <a:xfrm>
            <a:off x="0" y="914400"/>
            <a:ext cx="723900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luckyNumber = 13;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Copying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Numbers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19" name="Shape 7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668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Shape 7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0" y="2438400"/>
            <a:ext cx="5040312" cy="6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Shape 7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524000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 txBox="1"/>
          <p:nvPr/>
        </p:nvSpPr>
        <p:spPr>
          <a:xfrm>
            <a:off x="0" y="914400"/>
            <a:ext cx="7239000" cy="854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luckyNumber = 13;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luckyNumber2 = luckyNumber;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pic>
        <p:nvPicPr>
          <p:cNvPr id="728" name="Shape 7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9000" y="1066800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Shape 72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Copying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Numbers (cont.)</a:t>
            </a:r>
          </a:p>
        </p:txBody>
      </p:sp>
      <p:pic>
        <p:nvPicPr>
          <p:cNvPr id="730" name="Shape 7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10000" y="2438400"/>
            <a:ext cx="5040312" cy="200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/>
        </p:nvSpPr>
        <p:spPr>
          <a:xfrm>
            <a:off x="0" y="990600"/>
            <a:ext cx="8610599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luckyNumber = 13;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 luckyNumber2 = luckyNumber;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luckyNumber2 = 12;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76200" y="334962"/>
            <a:ext cx="219075" cy="2444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mo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668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Shape 7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9400" y="1981200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Copying Numbers (cont.)</a:t>
            </a: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0" y="15240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Shape 7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0" y="2438400"/>
            <a:ext cx="5040312" cy="330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0" y="914400"/>
            <a:ext cx="7239000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 = new Rectangle(5, 10, 20, 30);</a:t>
            </a:r>
          </a:p>
        </p:txBody>
      </p:sp>
      <p:pic>
        <p:nvPicPr>
          <p:cNvPr id="749" name="Shape 7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990600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Shape 75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Copying Object References</a:t>
            </a:r>
          </a:p>
        </p:txBody>
      </p:sp>
      <p:pic>
        <p:nvPicPr>
          <p:cNvPr id="751" name="Shape 7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2438400"/>
            <a:ext cx="3170236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757" name="Shape 757"/>
          <p:cNvSpPr txBox="1"/>
          <p:nvPr/>
        </p:nvSpPr>
        <p:spPr>
          <a:xfrm>
            <a:off x="0" y="214312"/>
            <a:ext cx="417511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pic>
        <p:nvPicPr>
          <p:cNvPr id="758" name="Shape 7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99060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Shape 7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5200" y="1206500"/>
            <a:ext cx="304799" cy="30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0" name="Shape 76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61" name="Shape 761"/>
          <p:cNvSpPr txBox="1"/>
          <p:nvPr/>
        </p:nvSpPr>
        <p:spPr>
          <a:xfrm>
            <a:off x="0" y="914400"/>
            <a:ext cx="7239000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 = new Rectangle(5, 10, 20, 30);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box2 = box;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Copying Object References (cont.) </a:t>
            </a:r>
          </a:p>
        </p:txBody>
      </p:sp>
      <p:pic>
        <p:nvPicPr>
          <p:cNvPr id="763" name="Shape 7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0" y="2438400"/>
            <a:ext cx="3174999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769" name="Shape 769"/>
          <p:cNvSpPr txBox="1"/>
          <p:nvPr/>
        </p:nvSpPr>
        <p:spPr>
          <a:xfrm>
            <a:off x="0" y="312737"/>
            <a:ext cx="333374" cy="260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</a:p>
        </p:txBody>
      </p:sp>
      <p:pic>
        <p:nvPicPr>
          <p:cNvPr id="770" name="Shape 7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990600"/>
            <a:ext cx="304799" cy="304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1" name="Shape 771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C6E8B4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72" name="Shape 772"/>
          <p:cNvSpPr txBox="1"/>
          <p:nvPr/>
        </p:nvSpPr>
        <p:spPr>
          <a:xfrm>
            <a:off x="0" y="914400"/>
            <a:ext cx="7239000" cy="100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 = new Rectangle(5, 10, 20, 30);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box2 = box;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Box2.translate(15, 25);</a:t>
            </a:r>
          </a:p>
        </p:txBody>
      </p:sp>
      <p:pic>
        <p:nvPicPr>
          <p:cNvPr id="773" name="Shape 7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0650" y="1479550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Shape 7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5200" y="1203325"/>
            <a:ext cx="3047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Shape 77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Copying Object References (cont.)  </a:t>
            </a:r>
          </a:p>
        </p:txBody>
      </p:sp>
      <p:pic>
        <p:nvPicPr>
          <p:cNvPr id="776" name="Shape 7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0" y="2438400"/>
            <a:ext cx="3187699" cy="390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 txBox="1"/>
          <p:nvPr/>
        </p:nvSpPr>
        <p:spPr>
          <a:xfrm>
            <a:off x="0" y="908050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effect of the assignment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greeting2 = greeting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Now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greeting2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 refer to the same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object.   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0" y="908050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the expression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13.println()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error?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not an object, and you cannot call a method on it. 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2.3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/>
        </p:nvSpPr>
        <p:spPr>
          <a:xfrm>
            <a:off x="0" y="900112"/>
            <a:ext cx="9088437" cy="2493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calling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greeting2.toUpperCase()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what are the contents of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24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greeting2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variables still refer to the same string, and the string has not been modified. Recall that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toUpperCase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constructs a new string that contains uppercase characters, leaving the original string unchanged.</a:t>
            </a:r>
          </a:p>
        </p:txBody>
      </p:sp>
      <p:sp>
        <p:nvSpPr>
          <p:cNvPr id="788" name="Shape 78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2.26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838200"/>
            <a:ext cx="529907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Shape 795"/>
          <p:cNvSpPr txBox="1"/>
          <p:nvPr/>
        </p:nvSpPr>
        <p:spPr>
          <a:xfrm>
            <a:off x="0" y="304800"/>
            <a:ext cx="769619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Mainframes – When Dinosaurs Ruled the Earth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801" name="Shape 801"/>
          <p:cNvSpPr txBox="1"/>
          <p:nvPr/>
        </p:nvSpPr>
        <p:spPr>
          <a:xfrm>
            <a:off x="0" y="920750"/>
            <a:ext cx="9144000" cy="5632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show a frame: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an object 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JFrame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JFrame frame = new JFrame();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Set the size of the frame: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frame.setSize(300, 400);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you’d like, set the title of the frame: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frame.setTitle("An Empty Frame")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Set the “default close operation”: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frame.setDefaultCloseOperation(JFrame.EXIT_ON_CLOSE);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Make the frame visible: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frame.setVisible(true);</a:t>
            </a:r>
          </a:p>
        </p:txBody>
      </p:sp>
      <p:cxnSp>
        <p:nvCxnSpPr>
          <p:cNvPr id="802" name="Shape 80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03" name="Shape 803"/>
          <p:cNvSpPr txBox="1"/>
          <p:nvPr/>
        </p:nvSpPr>
        <p:spPr>
          <a:xfrm>
            <a:off x="0" y="304800"/>
            <a:ext cx="70104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Graphical Applications and Frame Windows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809" name="Shape 809"/>
          <p:cNvSpPr txBox="1"/>
          <p:nvPr/>
        </p:nvSpPr>
        <p:spPr>
          <a:xfrm>
            <a:off x="76200" y="228600"/>
            <a:ext cx="4059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     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                                                                     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810" name="Shape 81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11" name="Shape 81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Frame Window   </a:t>
            </a:r>
          </a:p>
        </p:txBody>
      </p:sp>
      <p:pic>
        <p:nvPicPr>
          <p:cNvPr id="812" name="Shape 8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90600"/>
            <a:ext cx="6172199" cy="51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818" name="Shape 81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19" name="Shape 819"/>
          <p:cNvSpPr txBox="1"/>
          <p:nvPr/>
        </p:nvSpPr>
        <p:spPr>
          <a:xfrm>
            <a:off x="0" y="838200"/>
            <a:ext cx="9144000" cy="378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javax.swing.JFrame;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EmptyFrameViewer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main(String[] args)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JFrame frame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JFrame();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frame.setSize(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300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400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frame.setTitle(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"An Empty Frame"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frame.setDefaultCloseOperation(JFrame.EXIT_ON_CLOSE);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frame.setVisible(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ch02/emptyframe/EmptyFrameViewer.java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/>
        </p:nvSpPr>
        <p:spPr>
          <a:xfrm>
            <a:off x="0" y="904875"/>
            <a:ext cx="9013825" cy="2524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display a square frame with a title bar that reads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"Hello, World!”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Modify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EmptyFrameViewer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as follows: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frame.setSize(300, 300);</a:t>
            </a:r>
            <a:b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frame.setTitle("Hello, World!");</a:t>
            </a:r>
          </a:p>
        </p:txBody>
      </p:sp>
      <p:sp>
        <p:nvSpPr>
          <p:cNvPr id="826" name="Shape 82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2.27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/>
        </p:nvSpPr>
        <p:spPr>
          <a:xfrm>
            <a:off x="0" y="908050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a program display two frames at once?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Construct two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JFrame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objects, set each of their sizes, and call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setVisible(true)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each of them.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32" name="Shape 832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2.28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838" name="Shape 838"/>
          <p:cNvSpPr txBox="1"/>
          <p:nvPr/>
        </p:nvSpPr>
        <p:spPr>
          <a:xfrm>
            <a:off x="0" y="925512"/>
            <a:ext cx="9144000" cy="4430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order to display a drawing in a frame, define a class that extends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JComponent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drawing instructions inside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paintComponent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method. That method is called whenever the component needs to be repainted: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RectangleComponent extends JComponent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{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public void paintComponent(Graphics g)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{ 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Drawing instructions go here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} </a:t>
            </a:r>
          </a:p>
          <a:p>
            <a:pPr indent="-173037" lvl="0" marL="173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</p:txBody>
      </p:sp>
      <p:cxnSp>
        <p:nvCxnSpPr>
          <p:cNvPr id="839" name="Shape 83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40" name="Shape 840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Drawing on a Component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0" y="890587"/>
            <a:ext cx="9144000" cy="538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lets you manipulate the graphics state (such as current color)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Graphics2D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class has methods to draw shape objects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a cast to recover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Graphics2D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 from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parameter: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RectangleComponent extends JComponent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public void paintComponent(Graphics g)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{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Recover Graphics2D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0" i="0" lang="en-US" sz="2000" u="none" cap="none" strike="noStrike">
                <a:solidFill>
                  <a:srgbClr val="0033CC"/>
                </a:solidFill>
                <a:latin typeface="Courier New"/>
                <a:ea typeface="Courier New"/>
                <a:cs typeface="Courier New"/>
                <a:sym typeface="Courier New"/>
              </a:rPr>
              <a:t>Graphics2D g2 = (Graphics2D) g;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. . .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}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} </a:t>
            </a:r>
          </a:p>
        </p:txBody>
      </p:sp>
      <p:cxnSp>
        <p:nvCxnSpPr>
          <p:cNvPr id="847" name="Shape 847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48" name="Shape 848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Classes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Graphics2D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x="0" y="909637"/>
            <a:ext cx="9144000" cy="42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Call method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draw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Graphics2D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to draw shapes, such as rectangles, ellipses, line segments, polygons, and arcs: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RectangleComponent extends JComponent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{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public void paintComponent(Graphics g)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{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. . .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Rectangle box = new Rectangle(5, 10, 20, 30);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0" i="0" lang="en-US" sz="2000" u="none" cap="none" strike="noStrike">
                <a:solidFill>
                  <a:srgbClr val="0033CC"/>
                </a:solidFill>
                <a:latin typeface="Courier New"/>
                <a:ea typeface="Courier New"/>
                <a:cs typeface="Courier New"/>
                <a:sym typeface="Courier New"/>
              </a:rPr>
              <a:t>g2.draw(box);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. . .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}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</p:txBody>
      </p:sp>
      <p:cxnSp>
        <p:nvCxnSpPr>
          <p:cNvPr id="855" name="Shape 85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56" name="Shape 856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Classes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and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Graphics2D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0" y="901700"/>
            <a:ext cx="9144000" cy="138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an expression to compute the average of the values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(x + y) * 0.5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2.4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862" name="Shape 86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63" name="Shape 86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Drawing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Rectangles</a:t>
            </a:r>
          </a:p>
        </p:txBody>
      </p:sp>
      <p:pic>
        <p:nvPicPr>
          <p:cNvPr id="864" name="Shape 8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990600"/>
            <a:ext cx="6400799" cy="503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870" name="Shape 87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71" name="Shape 871"/>
          <p:cNvSpPr txBox="1"/>
          <p:nvPr/>
        </p:nvSpPr>
        <p:spPr>
          <a:xfrm>
            <a:off x="0" y="901700"/>
            <a:ext cx="91440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java.awt.Graphics2D;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java.awt.Rectangle;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javax.swing.JComponent;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component that draws two rectangles.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*/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RectangleComponent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JComponent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paintComponent(Graphics g)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Recover Graphics2D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Graphics2D g2 = (Graphics2D) g;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Construct a rectangle and draw 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Rectangle box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30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g2.draw(box);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19  </a:t>
            </a:r>
          </a:p>
        </p:txBody>
      </p:sp>
      <p:sp>
        <p:nvSpPr>
          <p:cNvPr id="872" name="Shape 872"/>
          <p:cNvSpPr txBox="1"/>
          <p:nvPr/>
        </p:nvSpPr>
        <p:spPr>
          <a:xfrm>
            <a:off x="7162800" y="5791200"/>
            <a:ext cx="1524000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Continued</a:t>
            </a:r>
          </a:p>
        </p:txBody>
      </p:sp>
      <p:sp>
        <p:nvSpPr>
          <p:cNvPr id="873" name="Shape 87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ch02/rectangles/RectangleComponent.java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879" name="Shape 879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80" name="Shape 880"/>
          <p:cNvSpPr txBox="1"/>
          <p:nvPr/>
        </p:nvSpPr>
        <p:spPr>
          <a:xfrm>
            <a:off x="0" y="914400"/>
            <a:ext cx="9144000" cy="1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Move rectangle 15 units to the right and 25 units down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box.translate(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15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25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//</a:t>
            </a:r>
            <a:r>
              <a:rPr b="0" i="0" lang="en-US" sz="1600" u="none" cap="none" strike="noStrike">
                <a:solidFill>
                  <a:srgbClr val="007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Draw moved rectangle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g2.draw(box);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26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881" name="Shape 881"/>
          <p:cNvSpPr txBox="1"/>
          <p:nvPr/>
        </p:nvSpPr>
        <p:spPr>
          <a:xfrm>
            <a:off x="0" y="30480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ch02/rectangles/RectangleComponent.java (cont.)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887" name="Shape 887"/>
          <p:cNvSpPr txBox="1"/>
          <p:nvPr/>
        </p:nvSpPr>
        <p:spPr>
          <a:xfrm>
            <a:off x="0" y="962025"/>
            <a:ext cx="9144000" cy="2709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a frame.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 an object of your component class: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RectangleComponent component = new RectangleComponent();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the component to the frame:</a:t>
            </a: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frame.add(component);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the frame visible.</a:t>
            </a:r>
          </a:p>
        </p:txBody>
      </p:sp>
      <p:cxnSp>
        <p:nvCxnSpPr>
          <p:cNvPr id="888" name="Shape 888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89" name="Shape 88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Using</a:t>
            </a:r>
            <a:r>
              <a:rPr b="1" i="0" lang="en-US" sz="2400" u="none" cap="none" strike="noStrike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 Component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cxnSp>
        <p:nvCxnSpPr>
          <p:cNvPr id="895" name="Shape 895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96" name="Shape 896"/>
          <p:cNvSpPr txBox="1"/>
          <p:nvPr/>
        </p:nvSpPr>
        <p:spPr>
          <a:xfrm>
            <a:off x="0" y="917575"/>
            <a:ext cx="9144000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1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javax.swing.JFrame;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3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RectangleViewer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5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main(String[] args)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{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JFrame frame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JFrame();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8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 9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frame.setSize(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300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400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10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frame.setTitle(</a:t>
            </a:r>
            <a:r>
              <a:rPr b="0" i="0" lang="en-US" sz="1600" u="none" cap="none" strike="noStrike">
                <a:solidFill>
                  <a:srgbClr val="32E598"/>
                </a:solidFill>
                <a:latin typeface="Courier New"/>
                <a:ea typeface="Courier New"/>
                <a:cs typeface="Courier New"/>
                <a:sym typeface="Courier New"/>
              </a:rPr>
              <a:t>"Two rectangles"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11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frame.setDefaultCloseOperation(JFrame.EXIT_ON_CLOSE);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12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13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RectangleComponent component = </a:t>
            </a:r>
            <a:r>
              <a:rPr b="0" i="0" lang="en-US" sz="1600" u="none" cap="none" strike="noStrike">
                <a:solidFill>
                  <a:srgbClr val="CC0066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RectangleComponent();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14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frame.add(component);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15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16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frame.setVisible(</a:t>
            </a:r>
            <a:r>
              <a:rPr b="0" i="0" lang="en-US" sz="1600" u="none" cap="none" strike="noStrike">
                <a:solidFill>
                  <a:srgbClr val="66FF19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17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3FF"/>
              </a:buClr>
              <a:buSzPct val="25000"/>
              <a:buFont typeface="Courier New"/>
              <a:buNone/>
            </a:pPr>
            <a:r>
              <a:rPr b="1" i="0" lang="en-US" sz="1600" u="none" cap="none" strike="noStrike">
                <a:solidFill>
                  <a:srgbClr val="0073FF"/>
                </a:solidFill>
                <a:latin typeface="Courier New"/>
                <a:ea typeface="Courier New"/>
                <a:cs typeface="Courier New"/>
                <a:sym typeface="Courier New"/>
              </a:rPr>
              <a:t> 18 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  <p:sp>
        <p:nvSpPr>
          <p:cNvPr id="897" name="Shape 897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ch02/rectangles/RectangleViewer.java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/>
          <p:nvPr/>
        </p:nvSpPr>
        <p:spPr>
          <a:xfrm>
            <a:off x="0" y="884237"/>
            <a:ext cx="9144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modify the program to draw two squares?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Rectangle box = new Rectangle(5, 10, 20, 20);</a:t>
            </a:r>
            <a:r>
              <a:rPr b="0" i="0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03" name="Shape 90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2.29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/>
          <p:nvPr/>
        </p:nvSpPr>
        <p:spPr>
          <a:xfrm>
            <a:off x="0" y="896937"/>
            <a:ext cx="9144000" cy="1846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you modify the program to draw one rectangle and one square?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Replace the call to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box.translate(15, 25)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</a:p>
          <a:p>
            <a:pPr indent="0" lvl="2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box = new Rectangle(20, 35, 20, 20);</a:t>
            </a:r>
            <a:r>
              <a:rPr b="0" i="0" lang="en-US" sz="18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2.30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Shape 914"/>
          <p:cNvSpPr txBox="1"/>
          <p:nvPr/>
        </p:nvSpPr>
        <p:spPr>
          <a:xfrm>
            <a:off x="0" y="912812"/>
            <a:ext cx="914400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if you call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g.draw(box)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of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g2.draw(box)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compiler complains that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g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doesn’t have a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draw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method.   </a:t>
            </a:r>
          </a:p>
        </p:txBody>
      </p:sp>
      <p:sp>
        <p:nvSpPr>
          <p:cNvPr id="915" name="Shape 915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Self Check 2.31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921" name="Shape 921"/>
          <p:cNvSpPr txBox="1"/>
          <p:nvPr/>
        </p:nvSpPr>
        <p:spPr>
          <a:xfrm>
            <a:off x="0" y="879475"/>
            <a:ext cx="9144000" cy="4246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Applet: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that runs inside a web browser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implement an applet, use this code outline: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public class MyApplet extends JApplet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{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public void paint(Graphics g)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{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Recover Graphics2D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Graphics2D g2 = (Graphics2D) g;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Drawing instructions go here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. . . 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   } </a:t>
            </a:r>
          </a:p>
          <a:p>
            <a:pPr indent="-236536" lvl="0" marL="2365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</a:p>
        </p:txBody>
      </p:sp>
      <p:cxnSp>
        <p:nvCxnSpPr>
          <p:cNvPr id="922" name="Shape 922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23" name="Shape 923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Applets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/>
          <p:nvPr/>
        </p:nvSpPr>
        <p:spPr>
          <a:xfrm>
            <a:off x="4800600" y="6381750"/>
            <a:ext cx="43434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Big Java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Cay Horstmann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2009 by John Wiley &amp; Sons.  All rights reserved.</a:t>
            </a:r>
          </a:p>
        </p:txBody>
      </p:sp>
      <p:sp>
        <p:nvSpPr>
          <p:cNvPr id="929" name="Shape 929"/>
          <p:cNvSpPr txBox="1"/>
          <p:nvPr/>
        </p:nvSpPr>
        <p:spPr>
          <a:xfrm>
            <a:off x="0" y="942975"/>
            <a:ext cx="9144000" cy="4924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almost the same outline as for a component, with two minor differences: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extend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JApplet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not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JComponent </a:t>
            </a: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place the drawing code inside the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paint</a:t>
            </a:r>
            <a:r>
              <a:rPr b="0" i="1" lang="en-US" sz="20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method, not inside </a:t>
            </a:r>
            <a:r>
              <a:rPr b="0" i="1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paintComponent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run an applet, you need an HTML file with the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applet</a:t>
            </a:r>
            <a:r>
              <a:rPr b="0" i="0" lang="en-US" sz="2400" u="none" cap="none" strike="noStrike">
                <a:solidFill>
                  <a:srgbClr val="6E808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HTML file can have multiple applets; add a separate </a:t>
            </a:r>
            <a:r>
              <a:rPr b="0" i="0" lang="en-US" sz="24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applet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tag for each applet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view applets with the applet viewer or a Java enabled browser:</a:t>
            </a:r>
          </a:p>
          <a:p>
            <a:pPr indent="-342900" lvl="2" marL="12573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E8080"/>
              </a:buClr>
              <a:buSzPct val="25000"/>
              <a:buFont typeface="Courier New"/>
              <a:buNone/>
            </a:pPr>
            <a:r>
              <a:rPr b="0" i="0" lang="en-US" sz="2000" u="none" cap="none" strike="noStrike">
                <a:solidFill>
                  <a:srgbClr val="6E8080"/>
                </a:solidFill>
                <a:latin typeface="Courier New"/>
                <a:ea typeface="Courier New"/>
                <a:cs typeface="Courier New"/>
                <a:sym typeface="Courier New"/>
              </a:rPr>
              <a:t>appletviewer RectangleApplet.html </a:t>
            </a:r>
          </a:p>
        </p:txBody>
      </p:sp>
      <p:cxnSp>
        <p:nvCxnSpPr>
          <p:cNvPr id="930" name="Shape 930"/>
          <p:cNvCxnSpPr/>
          <p:nvPr/>
        </p:nvCxnSpPr>
        <p:spPr>
          <a:xfrm>
            <a:off x="0" y="762000"/>
            <a:ext cx="9144000" cy="0"/>
          </a:xfrm>
          <a:prstGeom prst="straightConnector1">
            <a:avLst/>
          </a:prstGeom>
          <a:noFill/>
          <a:ln cap="rnd" cmpd="sng" w="50800">
            <a:solidFill>
              <a:srgbClr val="B3A4C5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31" name="Shape 931"/>
          <p:cNvSpPr txBox="1"/>
          <p:nvPr/>
        </p:nvSpPr>
        <p:spPr>
          <a:xfrm>
            <a:off x="0" y="304800"/>
            <a:ext cx="7010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llerta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llerta"/>
                <a:ea typeface="Allerta"/>
                <a:cs typeface="Allerta"/>
                <a:sym typeface="Allerta"/>
              </a:rPr>
              <a:t>Applets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