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6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7.xml" Type="http://schemas.openxmlformats.org/officeDocument/2006/relationships/slide" Id="rId12"/><Relationship Target="presProps.xml" Type="http://schemas.openxmlformats.org/officeDocument/2006/relationships/presProps" Id="rId2"/><Relationship Target="slides/slide8.xml" Type="http://schemas.openxmlformats.org/officeDocument/2006/relationships/slide" Id="rId13"/><Relationship Target="theme/theme2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8685213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sp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05" name="Shape 105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sp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12" name="Shape 112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sp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sp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28" name="Shape 128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sp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0" name="Shape 140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1116417" x="436583"/>
            <a:ext cy="3508744" cx="825021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/>
            </a:lvl1pPr>
            <a:lvl2pPr algn="r" rtl="0">
              <a:spcBef>
                <a:spcPts val="0"/>
              </a:spcBef>
              <a:spcAft>
                <a:spcPts val="0"/>
              </a:spcAft>
              <a:defRPr/>
            </a:lvl2pPr>
            <a:lvl3pPr algn="r" rtl="0">
              <a:spcBef>
                <a:spcPts val="0"/>
              </a:spcBef>
              <a:spcAft>
                <a:spcPts val="0"/>
              </a:spcAft>
              <a:defRPr/>
            </a:lvl3pPr>
            <a:lvl4pPr algn="r" rtl="0">
              <a:spcBef>
                <a:spcPts val="0"/>
              </a:spcBef>
              <a:spcAft>
                <a:spcPts val="0"/>
              </a:spcAft>
              <a:defRPr/>
            </a:lvl4pPr>
            <a:lvl5pPr algn="r" rtl="0">
              <a:spcBef>
                <a:spcPts val="0"/>
              </a:spcBef>
              <a:spcAft>
                <a:spcPts val="0"/>
              </a:spcAft>
              <a:defRPr/>
            </a:lvl5pPr>
            <a:lvl6pPr algn="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 rot="5400000">
            <a:off y="-1217413" x="2874763"/>
            <a:ext cy="8229600" cx="339447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algn="r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algn="r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algn="r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algn="r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 rot="5400000">
            <a:off y="1285876" x="6101952"/>
            <a:ext cy="2228850" cx="438864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/>
            </a:lvl1pPr>
            <a:lvl2pPr algn="r" rtl="0">
              <a:spcBef>
                <a:spcPts val="0"/>
              </a:spcBef>
              <a:spcAft>
                <a:spcPts val="0"/>
              </a:spcAft>
              <a:defRPr/>
            </a:lvl2pPr>
            <a:lvl3pPr algn="r" rtl="0">
              <a:spcBef>
                <a:spcPts val="0"/>
              </a:spcBef>
              <a:spcAft>
                <a:spcPts val="0"/>
              </a:spcAft>
              <a:defRPr/>
            </a:lvl3pPr>
            <a:lvl4pPr algn="r" rtl="0">
              <a:spcBef>
                <a:spcPts val="0"/>
              </a:spcBef>
              <a:spcAft>
                <a:spcPts val="0"/>
              </a:spcAft>
              <a:defRPr/>
            </a:lvl4pPr>
            <a:lvl5pPr algn="r" rtl="0">
              <a:spcBef>
                <a:spcPts val="0"/>
              </a:spcBef>
              <a:spcAft>
                <a:spcPts val="0"/>
              </a:spcAft>
              <a:defRPr/>
            </a:lvl5pPr>
            <a:lvl6pPr algn="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 rot="5400000">
            <a:off y="-866773" x="1568053"/>
            <a:ext cy="6534150" cx="438864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algn="r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algn="r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algn="r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algn="r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_Title Slide"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/>
        </p:nvSpPr>
        <p:spPr>
          <a:xfrm>
            <a:off y="2971800" x="5410200"/>
            <a:ext cy="20574" cx="306324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Shape 67"/>
          <p:cNvSpPr txBox="1"/>
          <p:nvPr>
            <p:ph type="ctrTitle"/>
          </p:nvPr>
        </p:nvSpPr>
        <p:spPr>
          <a:xfrm>
            <a:off y="1200150" x="152400"/>
            <a:ext cy="571500" cx="5333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_Title Slide"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ctrTitle"/>
          </p:nvPr>
        </p:nvSpPr>
        <p:spPr>
          <a:xfrm>
            <a:off y="1597819" x="685800"/>
            <a:ext cy="1102518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y="4767262" x="457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y="4767262" x="3124200"/>
            <a:ext cy="273843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y="4767262" x="6553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4_Title Slide"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ctrTitle"/>
          </p:nvPr>
        </p:nvSpPr>
        <p:spPr>
          <a:xfrm>
            <a:off y="1597819" x="685800"/>
            <a:ext cy="1102518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y="4767262" x="457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y="4767262" x="3124200"/>
            <a:ext cy="273843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y="4767262" x="6553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_Title Slide"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/>
        </p:nvSpPr>
        <p:spPr>
          <a:xfrm>
            <a:off y="2971800" x="5410200"/>
            <a:ext cy="20574" cx="306324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Shape 80"/>
          <p:cNvSpPr txBox="1"/>
          <p:nvPr>
            <p:ph type="ctrTitle"/>
          </p:nvPr>
        </p:nvSpPr>
        <p:spPr>
          <a:xfrm>
            <a:off y="1200150" x="152400"/>
            <a:ext cy="571500" cx="5333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5_Title Slide"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ctrTitle"/>
          </p:nvPr>
        </p:nvSpPr>
        <p:spPr>
          <a:xfrm>
            <a:off y="1028700" x="533400"/>
            <a:ext cy="1371599" cx="785164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buClr>
                <a:srgbClr val="98CEE2"/>
              </a:buClr>
              <a:buFont typeface="Calibri"/>
              <a:buNone/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1" type="subTitle"/>
          </p:nvPr>
        </p:nvSpPr>
        <p:spPr>
          <a:xfrm>
            <a:off y="2421401" x="533400"/>
            <a:ext cy="1314449" cx="785469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45720" indent="0" mar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1pPr>
            <a:lvl2pPr algn="ctr" rtl="0" marR="0" indent="0" marL="45720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2pPr>
            <a:lvl3pPr algn="ctr" rtl="0" marR="0" indent="0" marL="91440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3pPr>
            <a:lvl4pPr algn="ctr" rtl="0" marR="0" indent="0" marL="13716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4pPr>
            <a:lvl5pPr algn="ctr" rtl="0" marR="0" indent="0" marL="18288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5pPr>
            <a:lvl6pPr algn="ctr" rtl="0" marR="0" indent="0" marL="22860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6pPr>
            <a:lvl7pPr algn="ctr" rtl="0" marR="0" indent="0" marL="27432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7pPr>
            <a:lvl8pPr algn="ctr" rtl="0" marR="0" indent="0" marL="32004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8pPr>
            <a:lvl9pPr algn="ctr" rtl="0" marR="0" indent="0" marL="36576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0" type="dt"/>
          </p:nvPr>
        </p:nvSpPr>
        <p:spPr>
          <a:xfrm>
            <a:off y="4767262" x="457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y="4767262" x="2667000"/>
            <a:ext cy="273843" cx="335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y="4767262" x="7924800"/>
            <a:ext cy="273843" cx="762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ontent"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/>
          <p:nvPr/>
        </p:nvSpPr>
        <p:spPr>
          <a:xfrm>
            <a:off y="202570" x="0"/>
            <a:ext cy="288036" cx="28135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" name="Shape 20"/>
          <p:cNvCxnSpPr/>
          <p:nvPr/>
        </p:nvCxnSpPr>
        <p:spPr>
          <a:xfrm>
            <a:off y="490606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FF9900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1" name="Shape 21"/>
          <p:cNvSpPr/>
          <p:nvPr/>
        </p:nvSpPr>
        <p:spPr>
          <a:xfrm>
            <a:off y="0" x="0"/>
            <a:ext cy="226219" cx="281354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rgbClr val="002060"/>
              </a:buClr>
              <a:buFont typeface="PT Sans"/>
              <a:buNone/>
              <a:defRPr/>
            </a:lvl1pPr>
            <a:lvl2pPr algn="l" rtl="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2pPr>
            <a:lvl3pPr algn="l" rtl="0" indent="-184150" marL="120015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3pPr>
            <a:lvl4pPr algn="l" rtl="0" indent="-196850" marL="165735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4pPr>
            <a:lvl5pPr algn="l" rtl="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y="4617326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y="3305176" x="722312"/>
            <a:ext cy="102155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2180034" x="722312"/>
            <a:ext cy="112514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wo Content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>
            <a:off y="210740" x="8699989"/>
            <a:ext cy="817959" cx="2813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" name="Shape 30"/>
          <p:cNvCxnSpPr/>
          <p:nvPr/>
        </p:nvCxnSpPr>
        <p:spPr>
          <a:xfrm>
            <a:off y="1023937" x="383931"/>
            <a:ext cy="4763" cx="8581292"/>
          </a:xfrm>
          <a:prstGeom prst="straightConnector1">
            <a:avLst/>
          </a:prstGeom>
          <a:noFill/>
          <a:ln w="9525" cap="flat">
            <a:solidFill>
              <a:srgbClr val="CCB66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31" name="Shape 31"/>
          <p:cNvSpPr/>
          <p:nvPr/>
        </p:nvSpPr>
        <p:spPr>
          <a:xfrm>
            <a:off y="0" x="8699989"/>
            <a:ext cy="226219" cx="2813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1200151" x="4638685"/>
            <a:ext cy="3394472" cx="405149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1" marR="0" indent="-171450" marL="1714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Calibri"/>
              <a:buNone/>
              <a:defRPr/>
            </a:lvl1pPr>
            <a:lvl2pPr algn="r" rtl="0" marR="0" indent="-285750" marL="74295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Calibri"/>
              <a:buNone/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y="1200151" x="422031"/>
            <a:ext cy="3394472" cx="405149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1" marR="0" indent="-171450" marL="1714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Calibri"/>
              <a:buNone/>
              <a:defRPr/>
            </a:lvl1pPr>
            <a:lvl2pPr algn="r" rtl="0" marR="0" indent="-285750" marL="74295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Calibri"/>
              <a:buNone/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151334" x="457200"/>
            <a:ext cy="479821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y="1631155" x="457200"/>
            <a:ext cy="2963465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y="1151334" x="4645026"/>
            <a:ext cy="479821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4" type="body"/>
          </p:nvPr>
        </p:nvSpPr>
        <p:spPr>
          <a:xfrm>
            <a:off y="1631155" x="4645026"/>
            <a:ext cy="2963465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/>
          <p:nvPr/>
        </p:nvSpPr>
        <p:spPr>
          <a:xfrm>
            <a:off y="4775596" x="4501662"/>
            <a:ext cy="338554" cx="68159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        ]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/>
            </a:lvl1pPr>
            <a:lvl2pPr algn="r" rtl="0">
              <a:spcBef>
                <a:spcPts val="0"/>
              </a:spcBef>
              <a:spcAft>
                <a:spcPts val="0"/>
              </a:spcAft>
              <a:defRPr/>
            </a:lvl2pPr>
            <a:lvl3pPr algn="r" rtl="0">
              <a:spcBef>
                <a:spcPts val="0"/>
              </a:spcBef>
              <a:spcAft>
                <a:spcPts val="0"/>
              </a:spcAft>
              <a:defRPr/>
            </a:lvl3pPr>
            <a:lvl4pPr algn="r" rtl="0">
              <a:spcBef>
                <a:spcPts val="0"/>
              </a:spcBef>
              <a:spcAft>
                <a:spcPts val="0"/>
              </a:spcAft>
              <a:defRPr/>
            </a:lvl4pPr>
            <a:lvl5pPr algn="r" rtl="0">
              <a:spcBef>
                <a:spcPts val="0"/>
              </a:spcBef>
              <a:spcAft>
                <a:spcPts val="0"/>
              </a:spcAft>
              <a:defRPr/>
            </a:lvl5pPr>
            <a:lvl6pPr algn="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4" name="Shape 44"/>
          <p:cNvSpPr/>
          <p:nvPr/>
        </p:nvSpPr>
        <p:spPr>
          <a:xfrm>
            <a:off y="4775596" x="4501662"/>
            <a:ext cy="338554" cx="68159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        ]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lank"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y="-28667" x="457200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04786" x="457200"/>
            <a:ext cy="871538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204789" x="3575051"/>
            <a:ext cy="4389834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y="1076326" x="457200"/>
            <a:ext cy="3518296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3600450" x="1792288"/>
            <a:ext cy="425053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/>
          <p:nvPr>
            <p:ph idx="2" type="pic"/>
          </p:nvPr>
        </p:nvSpPr>
        <p:spPr>
          <a:xfrm>
            <a:off y="459581" x="1792288"/>
            <a:ext cy="3086099" cx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025503" x="1792288"/>
            <a:ext cy="60364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8"/><Relationship Target="../slideLayouts/slideLayout16.xml" Type="http://schemas.openxmlformats.org/officeDocument/2006/relationships/slideLayout" Id="rId17"/><Relationship Target="../slideLayouts/slideLayout15.xml" Type="http://schemas.openxmlformats.org/officeDocument/2006/relationships/slideLayout" Id="rId16"/><Relationship Target="../slideLayouts/slideLayout14.xml" Type="http://schemas.openxmlformats.org/officeDocument/2006/relationships/slideLayout" Id="rId15"/><Relationship Target="../slideLayouts/slideLayout13.xml" Type="http://schemas.openxmlformats.org/officeDocument/2006/relationships/slideLayout" Id="rId14"/><Relationship Target="../slideLayouts/slideLayout1.xml" Type="http://schemas.openxmlformats.org/officeDocument/2006/relationships/slideLayout" Id="rId2"/><Relationship Target="../slideLayouts/slideLayout11.xml" Type="http://schemas.openxmlformats.org/officeDocument/2006/relationships/slideLayout" Id="rId12"/><Relationship Target="../slideLayouts/slideLayout12.xml" Type="http://schemas.openxmlformats.org/officeDocument/2006/relationships/slideLayout" Id="rId13"/><Relationship Target="../media/image00.png" Type="http://schemas.openxmlformats.org/officeDocument/2006/relationships/image" Id="rId1"/><Relationship Target="../slideLayouts/slideLayout3.xml" Type="http://schemas.openxmlformats.org/officeDocument/2006/relationships/slideLayout" Id="rId4"/><Relationship Target="../slideLayouts/slideLayout9.xml" Type="http://schemas.openxmlformats.org/officeDocument/2006/relationships/slideLayout" Id="rId10"/><Relationship Target="../slideLayouts/slideLayout2.xml" Type="http://schemas.openxmlformats.org/officeDocument/2006/relationships/slideLayout" Id="rId3"/><Relationship Target="../slideLayouts/slideLayout10.xml" Type="http://schemas.openxmlformats.org/officeDocument/2006/relationships/slideLayout" Id="rId11"/><Relationship Target="../slideLayouts/slideLayout8.xml" Type="http://schemas.openxmlformats.org/officeDocument/2006/relationships/slideLayout" Id="rId9"/><Relationship Target="../slideLayouts/slideLayout5.xml" Type="http://schemas.openxmlformats.org/officeDocument/2006/relationships/slideLayout" Id="rId6"/><Relationship Target="../slideLayouts/slideLayout4.xml" Type="http://schemas.openxmlformats.org/officeDocument/2006/relationships/slideLayout" Id="rId5"/><Relationship Target="../slideLayouts/slideLayout7.xml" Type="http://schemas.openxmlformats.org/officeDocument/2006/relationships/slideLayout" Id="rId8"/><Relationship Target="../slideLayouts/slideLayout6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/>
          <p:nvPr/>
        </p:nvSpPr>
        <p:spPr>
          <a:xfrm>
            <a:off y="4629150" x="0"/>
            <a:ext cy="514350" cx="9144000"/>
          </a:xfrm>
          <a:prstGeom prst="rect">
            <a:avLst/>
          </a:prstGeom>
          <a:solidFill>
            <a:srgbClr val="C0CDEB"/>
          </a:solidFill>
          <a:ln>
            <a:noFill/>
          </a:ln>
        </p:spPr>
        <p:txBody>
          <a:bodyPr bIns="51550" rIns="103125" lIns="103125" tIns="51550" anchor="ctr" anchorCtr="0">
            <a:sp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0"/>
          <p:cNvSpPr/>
          <p:nvPr/>
        </p:nvSpPr>
        <p:spPr>
          <a:xfrm>
            <a:off y="202570" x="0"/>
            <a:ext cy="288036" cx="28135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>
            <a:off y="0" x="0"/>
            <a:ext cy="226219" cx="281354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" name="Shape 12"/>
          <p:cNvCxnSpPr/>
          <p:nvPr/>
        </p:nvCxnSpPr>
        <p:spPr>
          <a:xfrm>
            <a:off y="490606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FF9900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3" name="Shape 13"/>
          <p:cNvSpPr txBox="1"/>
          <p:nvPr/>
        </p:nvSpPr>
        <p:spPr>
          <a:xfrm>
            <a:off y="4701657" x="8313024"/>
            <a:ext cy="369332" cx="52017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4" name="Shape 14"/>
          <p:cNvSpPr/>
          <p:nvPr/>
        </p:nvSpPr>
        <p:spPr>
          <a:xfrm>
            <a:off y="4674726" x="838200"/>
            <a:ext cy="423197" cx="2952750"/>
          </a:xfrm>
          <a:prstGeom prst="rect">
            <a:avLst/>
          </a:prstGeom>
          <a:blipFill rotWithShape="1">
            <a:blip r:embed="rId1">
              <a:alphaModFix/>
            </a:blip>
            <a:stretch>
              <a:fillRect t="0" b="0" r="0" l="0"/>
            </a:stretch>
          </a:blipFill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1" cap="none" baseline="0" sz="16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Shape 15"/>
          <p:cNvSpPr/>
          <p:nvPr/>
        </p:nvSpPr>
        <p:spPr>
          <a:xfrm>
            <a:off y="4701657" x="4572000"/>
            <a:ext cy="369332" cx="310360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IT 110: Computer Organization</a:t>
            </a:r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ctrTitle"/>
          </p:nvPr>
        </p:nvSpPr>
        <p:spPr>
          <a:xfrm>
            <a:off y="1597819" x="685800"/>
            <a:ext cy="1102518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4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RISC vs. CISC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Definitions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CISC: Complex Instruction Set Computers</a:t>
            </a:r>
          </a:p>
          <a:p>
            <a:pPr algn="l" rtl="0" lvl="2" marR="0" indent="-1841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6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RISC: Reduced Instruction Set Computers</a:t>
            </a: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RISC vs. CISC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Motivation for CISC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Early computers had very little and very slow memory. Thus, the fewer instructions fetched, the faster the computer could be.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General characteristics: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High number of operations (300+)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Compilers have less work to do to translate HLL into machine code.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Large number of instruction formats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Multi-clock cycle instructions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Fewer registers; more memory access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Large number of transistors, CPU complexity, therefore higher CPU prices</a:t>
            </a: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RISC vs. CISC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Motivation for RISC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As memory capacities grew, there was less need for high code density. Also, pushing clock rates higher on CISC hardware was difficult. A simpler processor could be clocked faster.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General characteristics: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Lower number of operations (150+)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Compilers have more work to do.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Small number of instruction formats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All instructions take one cycle.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Load/store architecture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Smaller number of transistors, lower CPU complexity, therefore lower CPU prices</a:t>
            </a: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Shape 108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RISC vs. CISC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t="-897" b="-17234" r="0" l="-740"/>
            </a:stretch>
          </a:blipFill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SzPct val="25000"/>
              <a:buFont typeface="PT Sans"/>
              <a:buNone/>
            </a:pPr>
            <a:r>
              <a:rPr strike="noStrike" u="none" b="1" cap="none" baseline="0" sz="2000" lang="en-US" i="0">
                <a:latin typeface="PT Sans"/>
                <a:ea typeface="PT Sans"/>
                <a:cs typeface="PT Sans"/>
                <a:sym typeface="PT Sans"/>
              </a:rPr>
              <a:t> </a:t>
            </a:r>
          </a:p>
        </p:txBody>
      </p:sp>
      <p:sp>
        <p:nvSpPr>
          <p:cNvPr id="115" name="Shape 115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RISC vs. CISC</a:t>
            </a:r>
          </a:p>
        </p:txBody>
      </p:sp>
      <p:sp>
        <p:nvSpPr>
          <p:cNvPr id="116" name="Shape 116"/>
          <p:cNvSpPr/>
          <p:nvPr/>
        </p:nvSpPr>
        <p:spPr>
          <a:xfrm>
            <a:off y="2952750" x="5638800"/>
            <a:ext cy="762000" cx="1371599"/>
          </a:xfrm>
          <a:prstGeom prst="wedgeRoundRectCallout">
            <a:avLst>
              <a:gd fmla="val 10742" name="adj1"/>
              <a:gd fmla="val -92195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sp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CISC tries to minimize this</a:t>
            </a:r>
          </a:p>
        </p:txBody>
      </p:sp>
      <p:sp>
        <p:nvSpPr>
          <p:cNvPr id="117" name="Shape 117"/>
          <p:cNvSpPr/>
          <p:nvPr/>
        </p:nvSpPr>
        <p:spPr>
          <a:xfrm>
            <a:off y="2952750" x="2971800"/>
            <a:ext cy="762000" cx="1371599"/>
          </a:xfrm>
          <a:prstGeom prst="wedgeRoundRectCallout">
            <a:avLst>
              <a:gd fmla="val 55649" name="adj1"/>
              <a:gd fmla="val -94695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sp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RISC tries to minimize this.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RISC and CISC today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RISC performs better and costs less.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CISC adapted by adding a hardware layer that decodes most CISC instructions into RISC-like instructions that actually execute.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Market factors keep CISC alive (Intel x86 and x64).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RISC has rapidly gained market share (ARM—Advanced RISC Machines) in portable devices due to simpler design requiring less power.</a:t>
            </a:r>
          </a:p>
        </p:txBody>
      </p:sp>
      <p:sp>
        <p:nvSpPr>
          <p:cNvPr id="124" name="Shape 12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RISC vs. CISC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Summary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CISC processors require more CPU transistors in an effort to maximize code density in memory.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RISC processors use a simpler design in an effort to reduce the number of cycles per instruction.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 only major CISC architecture today is the Intel x86 and x64. Nearly all else is RISC.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31" name="Shape 131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RISC vs. CISC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Roberts, E. (n.d.). RISC vs. CISC.  Retrieved June 29, 2013 from http://www-cs-faculty.stanford.edu/~eroberts/courses/soco/projects/risc/risccisc/</a:t>
            </a:r>
          </a:p>
        </p:txBody>
      </p:sp>
      <p:sp>
        <p:nvSpPr>
          <p:cNvPr id="137" name="Shape 137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References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SEU 16x9 Revised Theme">
  <a:themeElements>
    <a:clrScheme name="Apex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